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087" r:id="rId2"/>
    <p:sldId id="2322" r:id="rId3"/>
    <p:sldId id="2818" r:id="rId4"/>
    <p:sldId id="2782" r:id="rId5"/>
    <p:sldId id="2783" r:id="rId6"/>
    <p:sldId id="2784" r:id="rId7"/>
    <p:sldId id="2819" r:id="rId8"/>
    <p:sldId id="2786" r:id="rId9"/>
    <p:sldId id="2793" r:id="rId10"/>
    <p:sldId id="2820" r:id="rId11"/>
    <p:sldId id="2785" r:id="rId12"/>
    <p:sldId id="2826" r:id="rId13"/>
    <p:sldId id="2788" r:id="rId14"/>
    <p:sldId id="2821" r:id="rId15"/>
    <p:sldId id="2789" r:id="rId16"/>
    <p:sldId id="2825" r:id="rId17"/>
    <p:sldId id="2824" r:id="rId18"/>
    <p:sldId id="2822" r:id="rId19"/>
    <p:sldId id="2794" r:id="rId20"/>
    <p:sldId id="2792" r:id="rId21"/>
    <p:sldId id="2790" r:id="rId22"/>
    <p:sldId id="2795" r:id="rId23"/>
    <p:sldId id="2791" r:id="rId24"/>
    <p:sldId id="2796" r:id="rId25"/>
    <p:sldId id="2802" r:id="rId26"/>
    <p:sldId id="2797" r:id="rId27"/>
    <p:sldId id="2798" r:id="rId28"/>
    <p:sldId id="2803" r:id="rId29"/>
    <p:sldId id="2799" r:id="rId30"/>
    <p:sldId id="2804" r:id="rId31"/>
    <p:sldId id="2800" r:id="rId32"/>
    <p:sldId id="2805" r:id="rId33"/>
    <p:sldId id="2801" r:id="rId34"/>
    <p:sldId id="2823" r:id="rId35"/>
    <p:sldId id="2808" r:id="rId36"/>
    <p:sldId id="2806" r:id="rId37"/>
    <p:sldId id="2809" r:id="rId38"/>
    <p:sldId id="2812" r:id="rId39"/>
    <p:sldId id="2810" r:id="rId40"/>
    <p:sldId id="2811" r:id="rId41"/>
    <p:sldId id="2813" r:id="rId42"/>
    <p:sldId id="2815" r:id="rId43"/>
    <p:sldId id="2816" r:id="rId44"/>
    <p:sldId id="2817" r:id="rId45"/>
    <p:sldId id="2814" r:id="rId46"/>
    <p:sldId id="2807" r:id="rId47"/>
    <p:sldId id="2088" r:id="rId48"/>
  </p:sldIdLst>
  <p:sldSz cx="12192000" cy="6858000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bg1"/>
        </a:solidFill>
        <a:latin typeface="华文楷体" panose="02010600040101010101" pitchFamily="2" charset="-122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bg1"/>
        </a:solidFill>
        <a:latin typeface="华文楷体" panose="02010600040101010101" pitchFamily="2" charset="-122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bg1"/>
        </a:solidFill>
        <a:latin typeface="华文楷体" panose="02010600040101010101" pitchFamily="2" charset="-122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bg1"/>
        </a:solidFill>
        <a:latin typeface="华文楷体" panose="02010600040101010101" pitchFamily="2" charset="-122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bg1"/>
        </a:solidFill>
        <a:latin typeface="华文楷体" panose="0201060004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b="1" kern="1200">
        <a:solidFill>
          <a:schemeClr val="bg1"/>
        </a:solidFill>
        <a:latin typeface="华文楷体" panose="02010600040101010101" pitchFamily="2" charset="-122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1200" b="1" kern="1200">
        <a:solidFill>
          <a:schemeClr val="bg1"/>
        </a:solidFill>
        <a:latin typeface="华文楷体" panose="02010600040101010101" pitchFamily="2" charset="-122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1200" b="1" kern="1200">
        <a:solidFill>
          <a:schemeClr val="bg1"/>
        </a:solidFill>
        <a:latin typeface="华文楷体" panose="02010600040101010101" pitchFamily="2" charset="-122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1200" b="1" kern="1200">
        <a:solidFill>
          <a:schemeClr val="bg1"/>
        </a:solidFill>
        <a:latin typeface="华文楷体" panose="02010600040101010101" pitchFamily="2" charset="-122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2918BF3-FE38-4073-B8CD-9ECC552DB612}">
          <p14:sldIdLst>
            <p14:sldId id="2087"/>
            <p14:sldId id="2322"/>
            <p14:sldId id="2818"/>
            <p14:sldId id="2782"/>
            <p14:sldId id="2783"/>
            <p14:sldId id="2784"/>
            <p14:sldId id="2819"/>
            <p14:sldId id="2786"/>
            <p14:sldId id="2793"/>
            <p14:sldId id="2820"/>
            <p14:sldId id="2785"/>
            <p14:sldId id="2826"/>
            <p14:sldId id="2788"/>
            <p14:sldId id="2821"/>
            <p14:sldId id="2789"/>
            <p14:sldId id="2825"/>
            <p14:sldId id="2824"/>
            <p14:sldId id="2822"/>
            <p14:sldId id="2794"/>
            <p14:sldId id="2792"/>
            <p14:sldId id="2790"/>
            <p14:sldId id="2795"/>
            <p14:sldId id="2791"/>
            <p14:sldId id="2796"/>
            <p14:sldId id="2802"/>
            <p14:sldId id="2797"/>
            <p14:sldId id="2798"/>
            <p14:sldId id="2803"/>
            <p14:sldId id="2799"/>
            <p14:sldId id="2804"/>
            <p14:sldId id="2800"/>
            <p14:sldId id="2805"/>
            <p14:sldId id="2801"/>
            <p14:sldId id="2823"/>
            <p14:sldId id="2808"/>
            <p14:sldId id="2806"/>
            <p14:sldId id="2809"/>
            <p14:sldId id="2812"/>
            <p14:sldId id="2810"/>
            <p14:sldId id="2811"/>
            <p14:sldId id="2813"/>
            <p14:sldId id="2815"/>
            <p14:sldId id="2816"/>
            <p14:sldId id="2817"/>
            <p14:sldId id="2814"/>
            <p14:sldId id="2807"/>
            <p14:sldId id="20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90">
          <p15:clr>
            <a:srgbClr val="A4A3A4"/>
          </p15:clr>
        </p15:guide>
        <p15:guide id="2" pos="2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40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BM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66CCFF"/>
    <a:srgbClr val="64A8FB"/>
    <a:srgbClr val="006699"/>
    <a:srgbClr val="7E7E7E"/>
    <a:srgbClr val="990000"/>
    <a:srgbClr val="FFCC00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4" autoAdjust="0"/>
    <p:restoredTop sz="93625" autoAdjust="0"/>
  </p:normalViewPr>
  <p:slideViewPr>
    <p:cSldViewPr snapToGrid="0" snapToObjects="1">
      <p:cViewPr varScale="1">
        <p:scale>
          <a:sx n="70" d="100"/>
          <a:sy n="70" d="100"/>
        </p:scale>
        <p:origin x="780" y="54"/>
      </p:cViewPr>
      <p:guideLst>
        <p:guide orient="horz" pos="1190"/>
        <p:guide pos="231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6" d="100"/>
        <a:sy n="126" d="100"/>
      </p:scale>
      <p:origin x="0" y="-3360"/>
    </p:cViewPr>
  </p:sorterViewPr>
  <p:notesViewPr>
    <p:cSldViewPr snapToGrid="0" snapToObjects="1">
      <p:cViewPr varScale="1">
        <p:scale>
          <a:sx n="46" d="100"/>
          <a:sy n="46" d="100"/>
        </p:scale>
        <p:origin x="2693" y="43"/>
      </p:cViewPr>
      <p:guideLst>
        <p:guide orient="horz" pos="3240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B6B0C6-7D8F-4A3C-9BEF-1BB3D869C54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25BB890-283C-4506-9E87-43A94063D909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集团</a:t>
          </a:r>
        </a:p>
      </dgm:t>
    </dgm:pt>
    <dgm:pt modelId="{F8F31C60-2A99-4A17-BFD9-FF7215510C6C}" type="parTrans" cxnId="{18C89854-8C47-404C-A7F3-B8FB7C7580E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F4BA7D-DD05-459A-A44B-3E4CD7B280BB}" type="sibTrans" cxnId="{18C89854-8C47-404C-A7F3-B8FB7C7580E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E2DCF1B-DD45-4E26-926E-D1DAE0012E57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企业</a:t>
          </a:r>
        </a:p>
      </dgm:t>
    </dgm:pt>
    <dgm:pt modelId="{EF2447B7-A680-4FA8-B831-85BFA4457FD8}" type="parTrans" cxnId="{97F83255-E6F3-4F40-935A-2AEAFB9613D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C1C223-521B-4255-A0A4-897B653F9D22}" type="sibTrans" cxnId="{97F83255-E6F3-4F40-935A-2AEAFB9613D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880BE5-5356-4A6B-9733-E8E8A7BD3BC0}" type="asst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工厂</a:t>
          </a:r>
        </a:p>
      </dgm:t>
    </dgm:pt>
    <dgm:pt modelId="{815928E5-4D6D-4379-821B-4F75B044520D}" type="parTrans" cxnId="{2C075BE6-B50A-43DF-8627-AFC67E43BF2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51A0C38-3E3F-4A4E-B630-1ED8D7704FD3}" type="sibTrans" cxnId="{2C075BE6-B50A-43DF-8627-AFC67E43BF2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52A407-B575-45B1-AA3A-EE75637A1957}" type="asst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车间</a:t>
          </a:r>
        </a:p>
      </dgm:t>
    </dgm:pt>
    <dgm:pt modelId="{1E103E5E-7418-4288-A581-8CB644896F59}" type="parTrans" cxnId="{1EEB0769-19AA-4712-8158-EE6A37ED5EF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5DAB74-3293-4DB8-925B-9400410DF8A9}" type="sibTrans" cxnId="{1EEB0769-19AA-4712-8158-EE6A37ED5EF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51FCE33-0F73-4E7E-8567-D4F98A288AD3}" type="asst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厂科室</a:t>
          </a:r>
        </a:p>
      </dgm:t>
    </dgm:pt>
    <dgm:pt modelId="{6FBF74C7-71DA-410E-8F1A-27C971DE82D4}" type="parTrans" cxnId="{9AFEF148-896F-48BF-9042-548E31A03C74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CC0EC21-899C-4E58-B9A5-E43419119FD5}" type="sibTrans" cxnId="{9AFEF148-896F-48BF-9042-548E31A03C74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997BEC9-61BF-4727-9B4C-334171CADDD3}" type="asst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机关部室</a:t>
          </a:r>
        </a:p>
      </dgm:t>
    </dgm:pt>
    <dgm:pt modelId="{ABD87157-F570-4EA4-A1AD-728C4D79A876}" type="parTrans" cxnId="{22C70380-FABD-488E-8FE2-A890D0E77CC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7F8363E-0F56-44E8-A2DE-A02CD7029A3D}" type="sibTrans" cxnId="{22C70380-FABD-488E-8FE2-A890D0E77CC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23A5927-2052-4EB0-8825-86CB19F01ACD}" type="asst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机关科室</a:t>
          </a:r>
        </a:p>
      </dgm:t>
    </dgm:pt>
    <dgm:pt modelId="{6E60DF78-144E-4070-8282-D0252EFE6C1E}" type="parTrans" cxnId="{7859E45C-E3F9-4FDF-AE78-9FA9DDABF28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BA8BB4C-25DE-4CFB-B6D8-318C1EFE1D38}" type="sibTrans" cxnId="{7859E45C-E3F9-4FDF-AE78-9FA9DDABF28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9784397-323F-44AC-B614-FC44AE3FB8FF}" type="asst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生产线</a:t>
          </a:r>
        </a:p>
      </dgm:t>
    </dgm:pt>
    <dgm:pt modelId="{E39E6310-CCF8-4A37-BADD-636169A34F71}" type="parTrans" cxnId="{7D1164B4-6105-4185-85C0-CA9D96B8076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66F2E9-5A67-4C8C-80BF-4A6001D008D2}" type="sibTrans" cxnId="{7D1164B4-6105-4185-85C0-CA9D96B8076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634FF0-FFF8-4ED2-978A-CCB3BC42CCF3}" type="asst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仓库</a:t>
          </a:r>
        </a:p>
      </dgm:t>
    </dgm:pt>
    <dgm:pt modelId="{6E652B10-EA2B-4655-B0ED-DFFA5DC76011}" type="parTrans" cxnId="{8570E4F2-696A-49AD-8677-5C5927A4201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7E5F56-2497-4BF2-8D8B-180A28A4EB8C}" type="sibTrans" cxnId="{8570E4F2-696A-49AD-8677-5C5927A4201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AEF3C48-61B6-4BF5-AE09-FA90B8D52275}" type="asst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其他</a:t>
          </a:r>
        </a:p>
      </dgm:t>
    </dgm:pt>
    <dgm:pt modelId="{55108D1B-02C2-4276-BDBE-26F1A58F9CF7}" type="parTrans" cxnId="{2DF09FD5-B661-4F38-A15A-ABB55035CDC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F187FC7-9F52-4EC3-9ABC-0A49923C6F66}" type="sibTrans" cxnId="{2DF09FD5-B661-4F38-A15A-ABB55035CDC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525B8CB-1246-4680-810D-C68F82683A27}" type="asst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生产单元</a:t>
          </a:r>
        </a:p>
      </dgm:t>
    </dgm:pt>
    <dgm:pt modelId="{AACC298A-8E71-4735-BD44-84C15B8BCF06}" type="parTrans" cxnId="{C9796A75-2A50-4CAB-97D2-F29BC33105A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26179B-F6C4-4B16-BC30-E9B96D6CEBEE}" type="sibTrans" cxnId="{C9796A75-2A50-4CAB-97D2-F29BC33105A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35A5F8D-A336-4A88-9198-F5B89574C4DD}" type="asst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设备</a:t>
          </a:r>
        </a:p>
      </dgm:t>
    </dgm:pt>
    <dgm:pt modelId="{C4F87337-9567-46AA-86BE-9B9B1D0CDC34}" type="parTrans" cxnId="{15FDBCB1-6B9C-4CCA-9CC2-AE9CF22B757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E46BD51-CF87-4553-BF23-232CAE1A40A4}" type="sibTrans" cxnId="{15FDBCB1-6B9C-4CCA-9CC2-AE9CF22B757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EDA9CD-9453-4CA7-AE10-8B2CAFBDDBBC}" type="asst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其他</a:t>
          </a:r>
        </a:p>
      </dgm:t>
    </dgm:pt>
    <dgm:pt modelId="{0CEB9303-72FA-471B-901D-C6228F3E0D45}" type="parTrans" cxnId="{C42F9AD8-EFD9-4717-AF2C-7863EB40CA9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6251874-B1B1-447F-84A2-82FF039249E1}" type="sibTrans" cxnId="{C42F9AD8-EFD9-4717-AF2C-7863EB40CA9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1079AC-5AD9-4CB0-8A2B-0E79D351ECF4}" type="pres">
      <dgm:prSet presAssocID="{BAB6B0C6-7D8F-4A3C-9BEF-1BB3D869C54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56DBEDB-0E38-4DED-A9F6-FB7B0347FEC0}" type="pres">
      <dgm:prSet presAssocID="{B25BB890-283C-4506-9E87-43A94063D909}" presName="hierRoot1" presStyleCnt="0"/>
      <dgm:spPr/>
    </dgm:pt>
    <dgm:pt modelId="{3BF21C73-7FAD-4ED9-A097-BD0A4874F1B9}" type="pres">
      <dgm:prSet presAssocID="{B25BB890-283C-4506-9E87-43A94063D909}" presName="composite" presStyleCnt="0"/>
      <dgm:spPr/>
    </dgm:pt>
    <dgm:pt modelId="{0D38D870-FA2F-42B0-8D98-F5B232391B66}" type="pres">
      <dgm:prSet presAssocID="{B25BB890-283C-4506-9E87-43A94063D909}" presName="background" presStyleLbl="node0" presStyleIdx="0" presStyleCnt="1"/>
      <dgm:spPr/>
    </dgm:pt>
    <dgm:pt modelId="{1F46A9AA-CD3E-4B49-93EA-E6B62BA580C4}" type="pres">
      <dgm:prSet presAssocID="{B25BB890-283C-4506-9E87-43A94063D90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1454A18-15A5-4267-A7F3-A94516797736}" type="pres">
      <dgm:prSet presAssocID="{B25BB890-283C-4506-9E87-43A94063D909}" presName="hierChild2" presStyleCnt="0"/>
      <dgm:spPr/>
    </dgm:pt>
    <dgm:pt modelId="{566E4097-2709-48BC-B5DD-6A2BCEC88217}" type="pres">
      <dgm:prSet presAssocID="{EF2447B7-A680-4FA8-B831-85BFA4457FD8}" presName="Name10" presStyleLbl="parChTrans1D2" presStyleIdx="0" presStyleCnt="1"/>
      <dgm:spPr/>
      <dgm:t>
        <a:bodyPr/>
        <a:lstStyle/>
        <a:p>
          <a:endParaRPr lang="zh-CN" altLang="en-US"/>
        </a:p>
      </dgm:t>
    </dgm:pt>
    <dgm:pt modelId="{B18AFC96-0470-48D5-A18F-5EC311752D82}" type="pres">
      <dgm:prSet presAssocID="{1E2DCF1B-DD45-4E26-926E-D1DAE0012E57}" presName="hierRoot2" presStyleCnt="0"/>
      <dgm:spPr/>
    </dgm:pt>
    <dgm:pt modelId="{CF3548DD-FA36-4FF6-9357-467C09550C1E}" type="pres">
      <dgm:prSet presAssocID="{1E2DCF1B-DD45-4E26-926E-D1DAE0012E57}" presName="composite2" presStyleCnt="0"/>
      <dgm:spPr/>
    </dgm:pt>
    <dgm:pt modelId="{D75983D0-478E-42A8-B53E-2560DFF586B5}" type="pres">
      <dgm:prSet presAssocID="{1E2DCF1B-DD45-4E26-926E-D1DAE0012E57}" presName="background2" presStyleLbl="node2" presStyleIdx="0" presStyleCnt="1"/>
      <dgm:spPr/>
    </dgm:pt>
    <dgm:pt modelId="{3B4001D4-5428-4C75-8278-155305DEBE3B}" type="pres">
      <dgm:prSet presAssocID="{1E2DCF1B-DD45-4E26-926E-D1DAE0012E57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E97F12A-06C2-4245-862E-0ACED54ACFC8}" type="pres">
      <dgm:prSet presAssocID="{1E2DCF1B-DD45-4E26-926E-D1DAE0012E57}" presName="hierChild3" presStyleCnt="0"/>
      <dgm:spPr/>
    </dgm:pt>
    <dgm:pt modelId="{6C22030C-EEB3-4F59-8332-87EFA5718144}" type="pres">
      <dgm:prSet presAssocID="{815928E5-4D6D-4379-821B-4F75B044520D}" presName="Name17" presStyleLbl="parChTrans1D3" presStyleIdx="0" presStyleCnt="2"/>
      <dgm:spPr/>
      <dgm:t>
        <a:bodyPr/>
        <a:lstStyle/>
        <a:p>
          <a:endParaRPr lang="zh-CN" altLang="en-US"/>
        </a:p>
      </dgm:t>
    </dgm:pt>
    <dgm:pt modelId="{0F0F4578-431F-45AD-B678-D0E0BD99922A}" type="pres">
      <dgm:prSet presAssocID="{F1880BE5-5356-4A6B-9733-E8E8A7BD3BC0}" presName="hierRoot3" presStyleCnt="0"/>
      <dgm:spPr/>
    </dgm:pt>
    <dgm:pt modelId="{DFA8CE79-0057-4C7D-BC0E-186AF86D7C59}" type="pres">
      <dgm:prSet presAssocID="{F1880BE5-5356-4A6B-9733-E8E8A7BD3BC0}" presName="composite3" presStyleCnt="0"/>
      <dgm:spPr/>
    </dgm:pt>
    <dgm:pt modelId="{05C1383D-59D8-4354-A6B9-5AA061487DBE}" type="pres">
      <dgm:prSet presAssocID="{F1880BE5-5356-4A6B-9733-E8E8A7BD3BC0}" presName="background3" presStyleLbl="asst2" presStyleIdx="0" presStyleCnt="11"/>
      <dgm:spPr/>
    </dgm:pt>
    <dgm:pt modelId="{B06586F0-1721-4E68-B93C-3129D854DCCB}" type="pres">
      <dgm:prSet presAssocID="{F1880BE5-5356-4A6B-9733-E8E8A7BD3BC0}" presName="text3" presStyleLbl="fgAcc3" presStyleIdx="0" presStyleCnt="2" custLinFactNeighborX="-4875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F2EF0BD-6D77-4B92-8FCE-21BB1A80280A}" type="pres">
      <dgm:prSet presAssocID="{F1880BE5-5356-4A6B-9733-E8E8A7BD3BC0}" presName="hierChild4" presStyleCnt="0"/>
      <dgm:spPr/>
    </dgm:pt>
    <dgm:pt modelId="{59E8692F-8323-4836-97CA-A7F899FA4C40}" type="pres">
      <dgm:prSet presAssocID="{1E103E5E-7418-4288-A581-8CB644896F59}" presName="Name23" presStyleLbl="parChTrans1D4" presStyleIdx="0" presStyleCnt="9"/>
      <dgm:spPr/>
      <dgm:t>
        <a:bodyPr/>
        <a:lstStyle/>
        <a:p>
          <a:endParaRPr lang="zh-CN" altLang="en-US"/>
        </a:p>
      </dgm:t>
    </dgm:pt>
    <dgm:pt modelId="{5EC9FAD6-F734-4BB5-A04C-64D0398AEDA4}" type="pres">
      <dgm:prSet presAssocID="{1A52A407-B575-45B1-AA3A-EE75637A1957}" presName="hierRoot4" presStyleCnt="0"/>
      <dgm:spPr/>
    </dgm:pt>
    <dgm:pt modelId="{E78A0898-9D19-45C3-BDA9-62C86EAD3D87}" type="pres">
      <dgm:prSet presAssocID="{1A52A407-B575-45B1-AA3A-EE75637A1957}" presName="composite4" presStyleCnt="0"/>
      <dgm:spPr/>
    </dgm:pt>
    <dgm:pt modelId="{1461CFAD-FCC4-4406-8E28-6F3E9C3FEA9B}" type="pres">
      <dgm:prSet presAssocID="{1A52A407-B575-45B1-AA3A-EE75637A1957}" presName="background4" presStyleLbl="asst2" presStyleIdx="1" presStyleCnt="11"/>
      <dgm:spPr/>
    </dgm:pt>
    <dgm:pt modelId="{E36C7182-261A-4DF3-AF01-561C6AEED813}" type="pres">
      <dgm:prSet presAssocID="{1A52A407-B575-45B1-AA3A-EE75637A1957}" presName="text4" presStyleLbl="fgAcc4" presStyleIdx="0" presStyleCnt="9" custLinFactX="-658" custLinFactNeighborX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B7A0567-5B6A-401C-8E0B-86D04AEF9526}" type="pres">
      <dgm:prSet presAssocID="{1A52A407-B575-45B1-AA3A-EE75637A1957}" presName="hierChild5" presStyleCnt="0"/>
      <dgm:spPr/>
    </dgm:pt>
    <dgm:pt modelId="{D70BC96C-407C-4455-B582-3EDC8C876FC4}" type="pres">
      <dgm:prSet presAssocID="{E39E6310-CCF8-4A37-BADD-636169A34F71}" presName="Name23" presStyleLbl="parChTrans1D4" presStyleIdx="1" presStyleCnt="9"/>
      <dgm:spPr/>
      <dgm:t>
        <a:bodyPr/>
        <a:lstStyle/>
        <a:p>
          <a:endParaRPr lang="zh-CN" altLang="en-US"/>
        </a:p>
      </dgm:t>
    </dgm:pt>
    <dgm:pt modelId="{A68AEA20-8939-4E03-975F-84A9DAE9FE21}" type="pres">
      <dgm:prSet presAssocID="{B9784397-323F-44AC-B614-FC44AE3FB8FF}" presName="hierRoot4" presStyleCnt="0"/>
      <dgm:spPr/>
    </dgm:pt>
    <dgm:pt modelId="{DCBD5262-43BC-45F5-9DE2-E29204149CD3}" type="pres">
      <dgm:prSet presAssocID="{B9784397-323F-44AC-B614-FC44AE3FB8FF}" presName="composite4" presStyleCnt="0"/>
      <dgm:spPr/>
    </dgm:pt>
    <dgm:pt modelId="{71747399-D4FE-4D9B-A3CE-570D9684AB51}" type="pres">
      <dgm:prSet presAssocID="{B9784397-323F-44AC-B614-FC44AE3FB8FF}" presName="background4" presStyleLbl="asst2" presStyleIdx="2" presStyleCnt="11"/>
      <dgm:spPr/>
    </dgm:pt>
    <dgm:pt modelId="{3CBD73A9-6A98-4C22-8A16-4B2DC8F505D4}" type="pres">
      <dgm:prSet presAssocID="{B9784397-323F-44AC-B614-FC44AE3FB8FF}" presName="text4" presStyleLbl="fgAcc4" presStyleIdx="1" presStyleCnt="9" custLinFactX="-36686" custLinFactNeighborX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8BC27E8-3333-4D21-BDDA-476E5FA12C21}" type="pres">
      <dgm:prSet presAssocID="{B9784397-323F-44AC-B614-FC44AE3FB8FF}" presName="hierChild5" presStyleCnt="0"/>
      <dgm:spPr/>
    </dgm:pt>
    <dgm:pt modelId="{A2C7F0A8-3041-4EA5-B3E4-9B946E1EB5D2}" type="pres">
      <dgm:prSet presAssocID="{AACC298A-8E71-4735-BD44-84C15B8BCF06}" presName="Name23" presStyleLbl="parChTrans1D4" presStyleIdx="2" presStyleCnt="9"/>
      <dgm:spPr/>
      <dgm:t>
        <a:bodyPr/>
        <a:lstStyle/>
        <a:p>
          <a:endParaRPr lang="zh-CN" altLang="en-US"/>
        </a:p>
      </dgm:t>
    </dgm:pt>
    <dgm:pt modelId="{3A4BCC5E-E361-4E42-BD67-9765EEB880A4}" type="pres">
      <dgm:prSet presAssocID="{0525B8CB-1246-4680-810D-C68F82683A27}" presName="hierRoot4" presStyleCnt="0"/>
      <dgm:spPr/>
    </dgm:pt>
    <dgm:pt modelId="{0C7AE5C1-1983-4013-8B28-D184CD1B2C4C}" type="pres">
      <dgm:prSet presAssocID="{0525B8CB-1246-4680-810D-C68F82683A27}" presName="composite4" presStyleCnt="0"/>
      <dgm:spPr/>
    </dgm:pt>
    <dgm:pt modelId="{FF08143D-C068-4B97-BBAF-160628F5CC9D}" type="pres">
      <dgm:prSet presAssocID="{0525B8CB-1246-4680-810D-C68F82683A27}" presName="background4" presStyleLbl="asst2" presStyleIdx="3" presStyleCnt="11"/>
      <dgm:spPr/>
    </dgm:pt>
    <dgm:pt modelId="{DE14B778-FAA2-44B2-A5F8-9B1C647C9414}" type="pres">
      <dgm:prSet presAssocID="{0525B8CB-1246-4680-810D-C68F82683A27}" presName="text4" presStyleLbl="fgAcc4" presStyleIdx="2" presStyleCnt="9" custLinFactX="-36686" custLinFactNeighborX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97C1442-BCD2-4F26-AABB-C8693D73E57D}" type="pres">
      <dgm:prSet presAssocID="{0525B8CB-1246-4680-810D-C68F82683A27}" presName="hierChild5" presStyleCnt="0"/>
      <dgm:spPr/>
    </dgm:pt>
    <dgm:pt modelId="{B0153F5E-EEC8-46B8-BE40-7C60CED6C7DD}" type="pres">
      <dgm:prSet presAssocID="{C4F87337-9567-46AA-86BE-9B9B1D0CDC34}" presName="Name23" presStyleLbl="parChTrans1D4" presStyleIdx="3" presStyleCnt="9"/>
      <dgm:spPr/>
      <dgm:t>
        <a:bodyPr/>
        <a:lstStyle/>
        <a:p>
          <a:endParaRPr lang="zh-CN" altLang="en-US"/>
        </a:p>
      </dgm:t>
    </dgm:pt>
    <dgm:pt modelId="{0D7DC24B-1A34-45B4-8CBA-27A2041E9455}" type="pres">
      <dgm:prSet presAssocID="{735A5F8D-A336-4A88-9198-F5B89574C4DD}" presName="hierRoot4" presStyleCnt="0"/>
      <dgm:spPr/>
    </dgm:pt>
    <dgm:pt modelId="{3F3EA47D-526C-46C7-BC43-2C971BE4F5A5}" type="pres">
      <dgm:prSet presAssocID="{735A5F8D-A336-4A88-9198-F5B89574C4DD}" presName="composite4" presStyleCnt="0"/>
      <dgm:spPr/>
    </dgm:pt>
    <dgm:pt modelId="{3BCA95BC-A325-4D4E-9292-AB189A890461}" type="pres">
      <dgm:prSet presAssocID="{735A5F8D-A336-4A88-9198-F5B89574C4DD}" presName="background4" presStyleLbl="asst2" presStyleIdx="4" presStyleCnt="11"/>
      <dgm:spPr/>
    </dgm:pt>
    <dgm:pt modelId="{E2080EE0-9E51-4029-B324-958B66856457}" type="pres">
      <dgm:prSet presAssocID="{735A5F8D-A336-4A88-9198-F5B89574C4DD}" presName="text4" presStyleLbl="fgAcc4" presStyleIdx="3" presStyleCnt="9" custLinFactX="-83494" custLinFactNeighborX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4C10574-68D4-4A79-92FC-73B3F50EE08E}" type="pres">
      <dgm:prSet presAssocID="{735A5F8D-A336-4A88-9198-F5B89574C4DD}" presName="hierChild5" presStyleCnt="0"/>
      <dgm:spPr/>
    </dgm:pt>
    <dgm:pt modelId="{131F86A9-78D7-4819-984F-DAAF7A252C89}" type="pres">
      <dgm:prSet presAssocID="{0CEB9303-72FA-471B-901D-C6228F3E0D45}" presName="Name23" presStyleLbl="parChTrans1D4" presStyleIdx="4" presStyleCnt="9"/>
      <dgm:spPr/>
      <dgm:t>
        <a:bodyPr/>
        <a:lstStyle/>
        <a:p>
          <a:endParaRPr lang="zh-CN" altLang="en-US"/>
        </a:p>
      </dgm:t>
    </dgm:pt>
    <dgm:pt modelId="{B3C11B68-8503-47C6-8420-2596D3C4543F}" type="pres">
      <dgm:prSet presAssocID="{93EDA9CD-9453-4CA7-AE10-8B2CAFBDDBBC}" presName="hierRoot4" presStyleCnt="0"/>
      <dgm:spPr/>
    </dgm:pt>
    <dgm:pt modelId="{6E6409A2-C74C-4793-A6C0-2495406CFCB0}" type="pres">
      <dgm:prSet presAssocID="{93EDA9CD-9453-4CA7-AE10-8B2CAFBDDBBC}" presName="composite4" presStyleCnt="0"/>
      <dgm:spPr/>
    </dgm:pt>
    <dgm:pt modelId="{86FAED08-1666-4D6C-86C6-7B3FD3F93025}" type="pres">
      <dgm:prSet presAssocID="{93EDA9CD-9453-4CA7-AE10-8B2CAFBDDBBC}" presName="background4" presStyleLbl="asst2" presStyleIdx="5" presStyleCnt="11"/>
      <dgm:spPr/>
    </dgm:pt>
    <dgm:pt modelId="{491B6A30-B53B-4F08-89BB-9487FE3BC3E7}" type="pres">
      <dgm:prSet presAssocID="{93EDA9CD-9453-4CA7-AE10-8B2CAFBDDBBC}" presName="text4" presStyleLbl="fgAcc4" presStyleIdx="4" presStyleCnt="9" custLinFactNeighborX="-805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96D7D3C-CF5C-431C-93C8-1EFC0B81B590}" type="pres">
      <dgm:prSet presAssocID="{93EDA9CD-9453-4CA7-AE10-8B2CAFBDDBBC}" presName="hierChild5" presStyleCnt="0"/>
      <dgm:spPr/>
    </dgm:pt>
    <dgm:pt modelId="{F03CEDBF-B4B1-48AC-8FEA-478F35957392}" type="pres">
      <dgm:prSet presAssocID="{6E652B10-EA2B-4655-B0ED-DFFA5DC76011}" presName="Name23" presStyleLbl="parChTrans1D4" presStyleIdx="5" presStyleCnt="9"/>
      <dgm:spPr/>
      <dgm:t>
        <a:bodyPr/>
        <a:lstStyle/>
        <a:p>
          <a:endParaRPr lang="zh-CN" altLang="en-US"/>
        </a:p>
      </dgm:t>
    </dgm:pt>
    <dgm:pt modelId="{DC71E472-C352-4526-9F56-2B1D0F07EB7A}" type="pres">
      <dgm:prSet presAssocID="{1B634FF0-FFF8-4ED2-978A-CCB3BC42CCF3}" presName="hierRoot4" presStyleCnt="0"/>
      <dgm:spPr/>
    </dgm:pt>
    <dgm:pt modelId="{93542CC5-11C0-4530-B262-0043E47E76A4}" type="pres">
      <dgm:prSet presAssocID="{1B634FF0-FFF8-4ED2-978A-CCB3BC42CCF3}" presName="composite4" presStyleCnt="0"/>
      <dgm:spPr/>
    </dgm:pt>
    <dgm:pt modelId="{7F8FE63E-3157-4E49-AF28-F74BA6AF3C36}" type="pres">
      <dgm:prSet presAssocID="{1B634FF0-FFF8-4ED2-978A-CCB3BC42CCF3}" presName="background4" presStyleLbl="asst2" presStyleIdx="6" presStyleCnt="11"/>
      <dgm:spPr/>
    </dgm:pt>
    <dgm:pt modelId="{6FA87D99-F47E-4461-A399-DB8D60D74909}" type="pres">
      <dgm:prSet presAssocID="{1B634FF0-FFF8-4ED2-978A-CCB3BC42CCF3}" presName="text4" presStyleLbl="fgAcc4" presStyleIdx="5" presStyleCnt="9" custLinFactX="-658" custLinFactNeighborX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82E1BBA-41D3-4650-9058-55E821A6E2DB}" type="pres">
      <dgm:prSet presAssocID="{1B634FF0-FFF8-4ED2-978A-CCB3BC42CCF3}" presName="hierChild5" presStyleCnt="0"/>
      <dgm:spPr/>
    </dgm:pt>
    <dgm:pt modelId="{983F9950-0516-4ED1-83A9-C32838AB0E45}" type="pres">
      <dgm:prSet presAssocID="{55108D1B-02C2-4276-BDBE-26F1A58F9CF7}" presName="Name23" presStyleLbl="parChTrans1D4" presStyleIdx="6" presStyleCnt="9"/>
      <dgm:spPr/>
      <dgm:t>
        <a:bodyPr/>
        <a:lstStyle/>
        <a:p>
          <a:endParaRPr lang="zh-CN" altLang="en-US"/>
        </a:p>
      </dgm:t>
    </dgm:pt>
    <dgm:pt modelId="{1FCA23CB-014E-4329-9A6C-0FAFDD1D4628}" type="pres">
      <dgm:prSet presAssocID="{7AEF3C48-61B6-4BF5-AE09-FA90B8D52275}" presName="hierRoot4" presStyleCnt="0"/>
      <dgm:spPr/>
    </dgm:pt>
    <dgm:pt modelId="{C04AA7B1-6088-4F94-ADE2-C6265DBF4B53}" type="pres">
      <dgm:prSet presAssocID="{7AEF3C48-61B6-4BF5-AE09-FA90B8D52275}" presName="composite4" presStyleCnt="0"/>
      <dgm:spPr/>
    </dgm:pt>
    <dgm:pt modelId="{1BA41F38-DB4D-45FA-AF1B-0FA4B2957C50}" type="pres">
      <dgm:prSet presAssocID="{7AEF3C48-61B6-4BF5-AE09-FA90B8D52275}" presName="background4" presStyleLbl="asst2" presStyleIdx="7" presStyleCnt="11"/>
      <dgm:spPr/>
    </dgm:pt>
    <dgm:pt modelId="{4B567051-2FC0-4859-9E49-B6B05E967C7E}" type="pres">
      <dgm:prSet presAssocID="{7AEF3C48-61B6-4BF5-AE09-FA90B8D52275}" presName="text4" presStyleLbl="fgAcc4" presStyleIdx="6" presStyleCnt="9" custLinFactNeighborX="-6506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094E288-8A00-4A5E-9D1F-BDA9402B857F}" type="pres">
      <dgm:prSet presAssocID="{7AEF3C48-61B6-4BF5-AE09-FA90B8D52275}" presName="hierChild5" presStyleCnt="0"/>
      <dgm:spPr/>
    </dgm:pt>
    <dgm:pt modelId="{F5261F55-98AE-4D3A-B84F-F5EE9967A870}" type="pres">
      <dgm:prSet presAssocID="{6FBF74C7-71DA-410E-8F1A-27C971DE82D4}" presName="Name23" presStyleLbl="parChTrans1D4" presStyleIdx="7" presStyleCnt="9"/>
      <dgm:spPr/>
      <dgm:t>
        <a:bodyPr/>
        <a:lstStyle/>
        <a:p>
          <a:endParaRPr lang="zh-CN" altLang="en-US"/>
        </a:p>
      </dgm:t>
    </dgm:pt>
    <dgm:pt modelId="{19393810-30C1-43D8-B387-6C6433F3916D}" type="pres">
      <dgm:prSet presAssocID="{151FCE33-0F73-4E7E-8567-D4F98A288AD3}" presName="hierRoot4" presStyleCnt="0"/>
      <dgm:spPr/>
    </dgm:pt>
    <dgm:pt modelId="{3B403792-A554-4914-B086-7616520A19A4}" type="pres">
      <dgm:prSet presAssocID="{151FCE33-0F73-4E7E-8567-D4F98A288AD3}" presName="composite4" presStyleCnt="0"/>
      <dgm:spPr/>
    </dgm:pt>
    <dgm:pt modelId="{232679BF-5742-4985-B5DF-6DF3795919EC}" type="pres">
      <dgm:prSet presAssocID="{151FCE33-0F73-4E7E-8567-D4F98A288AD3}" presName="background4" presStyleLbl="asst2" presStyleIdx="8" presStyleCnt="11"/>
      <dgm:spPr/>
    </dgm:pt>
    <dgm:pt modelId="{1C508B1D-DBFD-4EF3-9FC7-5749345652B6}" type="pres">
      <dgm:prSet presAssocID="{151FCE33-0F73-4E7E-8567-D4F98A288AD3}" presName="text4" presStyleLbl="fgAcc4" presStyleIdx="7" presStyleCnt="9" custLinFactNeighborX="375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0FD350-961B-4948-BC6E-33C735B95EFB}" type="pres">
      <dgm:prSet presAssocID="{151FCE33-0F73-4E7E-8567-D4F98A288AD3}" presName="hierChild5" presStyleCnt="0"/>
      <dgm:spPr/>
    </dgm:pt>
    <dgm:pt modelId="{5B4F3542-C4E8-477D-8E99-F572392C58EF}" type="pres">
      <dgm:prSet presAssocID="{ABD87157-F570-4EA4-A1AD-728C4D79A876}" presName="Name17" presStyleLbl="parChTrans1D3" presStyleIdx="1" presStyleCnt="2"/>
      <dgm:spPr/>
      <dgm:t>
        <a:bodyPr/>
        <a:lstStyle/>
        <a:p>
          <a:endParaRPr lang="zh-CN" altLang="en-US"/>
        </a:p>
      </dgm:t>
    </dgm:pt>
    <dgm:pt modelId="{15A318C3-4BAE-4617-9293-D9F18FE1DE63}" type="pres">
      <dgm:prSet presAssocID="{5997BEC9-61BF-4727-9B4C-334171CADDD3}" presName="hierRoot3" presStyleCnt="0"/>
      <dgm:spPr/>
    </dgm:pt>
    <dgm:pt modelId="{ED7FDC08-67AC-4272-A777-C0C10017AF2A}" type="pres">
      <dgm:prSet presAssocID="{5997BEC9-61BF-4727-9B4C-334171CADDD3}" presName="composite3" presStyleCnt="0"/>
      <dgm:spPr/>
    </dgm:pt>
    <dgm:pt modelId="{ED4E8A88-F3FB-4DDA-929B-EB188D78B98A}" type="pres">
      <dgm:prSet presAssocID="{5997BEC9-61BF-4727-9B4C-334171CADDD3}" presName="background3" presStyleLbl="asst2" presStyleIdx="9" presStyleCnt="11"/>
      <dgm:spPr/>
    </dgm:pt>
    <dgm:pt modelId="{094433CA-821C-4E9A-A56C-AB80E06F7E7E}" type="pres">
      <dgm:prSet presAssocID="{5997BEC9-61BF-4727-9B4C-334171CADDD3}" presName="text3" presStyleLbl="fgAcc3" presStyleIdx="1" presStyleCnt="2" custLinFactNeighborX="451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88A1C9D-CD3F-409D-9189-BF83BB187877}" type="pres">
      <dgm:prSet presAssocID="{5997BEC9-61BF-4727-9B4C-334171CADDD3}" presName="hierChild4" presStyleCnt="0"/>
      <dgm:spPr/>
    </dgm:pt>
    <dgm:pt modelId="{B16A5B47-A9B9-4062-80DE-0AEA48F7C731}" type="pres">
      <dgm:prSet presAssocID="{6E60DF78-144E-4070-8282-D0252EFE6C1E}" presName="Name23" presStyleLbl="parChTrans1D4" presStyleIdx="8" presStyleCnt="9"/>
      <dgm:spPr/>
      <dgm:t>
        <a:bodyPr/>
        <a:lstStyle/>
        <a:p>
          <a:endParaRPr lang="zh-CN" altLang="en-US"/>
        </a:p>
      </dgm:t>
    </dgm:pt>
    <dgm:pt modelId="{87C8285C-47F3-4283-AF53-3E853267AC10}" type="pres">
      <dgm:prSet presAssocID="{B23A5927-2052-4EB0-8825-86CB19F01ACD}" presName="hierRoot4" presStyleCnt="0"/>
      <dgm:spPr/>
    </dgm:pt>
    <dgm:pt modelId="{DF9512BA-FFA3-42E9-AF69-2A55EE3A623C}" type="pres">
      <dgm:prSet presAssocID="{B23A5927-2052-4EB0-8825-86CB19F01ACD}" presName="composite4" presStyleCnt="0"/>
      <dgm:spPr/>
    </dgm:pt>
    <dgm:pt modelId="{108DF3DC-FB2D-4B8C-93DF-611466072608}" type="pres">
      <dgm:prSet presAssocID="{B23A5927-2052-4EB0-8825-86CB19F01ACD}" presName="background4" presStyleLbl="asst2" presStyleIdx="10" presStyleCnt="11"/>
      <dgm:spPr/>
    </dgm:pt>
    <dgm:pt modelId="{90F5A066-FD98-460F-A4AD-A1CCE34513DC}" type="pres">
      <dgm:prSet presAssocID="{B23A5927-2052-4EB0-8825-86CB19F01ACD}" presName="text4" presStyleLbl="fgAcc4" presStyleIdx="8" presStyleCnt="9" custLinFactNeighborX="451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97284E2-BF18-4735-910B-111F77FC1F33}" type="pres">
      <dgm:prSet presAssocID="{B23A5927-2052-4EB0-8825-86CB19F01ACD}" presName="hierChild5" presStyleCnt="0"/>
      <dgm:spPr/>
    </dgm:pt>
  </dgm:ptLst>
  <dgm:cxnLst>
    <dgm:cxn modelId="{2C075BE6-B50A-43DF-8627-AFC67E43BF2B}" srcId="{1E2DCF1B-DD45-4E26-926E-D1DAE0012E57}" destId="{F1880BE5-5356-4A6B-9733-E8E8A7BD3BC0}" srcOrd="0" destOrd="0" parTransId="{815928E5-4D6D-4379-821B-4F75B044520D}" sibTransId="{451A0C38-3E3F-4A4E-B630-1ED8D7704FD3}"/>
    <dgm:cxn modelId="{DAFED5D9-FE03-4EFA-A384-664ED86B17DD}" type="presOf" srcId="{1E103E5E-7418-4288-A581-8CB644896F59}" destId="{59E8692F-8323-4836-97CA-A7F899FA4C40}" srcOrd="0" destOrd="0" presId="urn:microsoft.com/office/officeart/2005/8/layout/hierarchy1"/>
    <dgm:cxn modelId="{65F5DF37-EFF0-4CB7-9569-5BE277E499B7}" type="presOf" srcId="{0525B8CB-1246-4680-810D-C68F82683A27}" destId="{DE14B778-FAA2-44B2-A5F8-9B1C647C9414}" srcOrd="0" destOrd="0" presId="urn:microsoft.com/office/officeart/2005/8/layout/hierarchy1"/>
    <dgm:cxn modelId="{1F2786D0-C0CE-4EAE-966C-3CF67542FB5D}" type="presOf" srcId="{B25BB890-283C-4506-9E87-43A94063D909}" destId="{1F46A9AA-CD3E-4B49-93EA-E6B62BA580C4}" srcOrd="0" destOrd="0" presId="urn:microsoft.com/office/officeart/2005/8/layout/hierarchy1"/>
    <dgm:cxn modelId="{B30CF311-7960-436B-A2DB-FBD508C45256}" type="presOf" srcId="{0CEB9303-72FA-471B-901D-C6228F3E0D45}" destId="{131F86A9-78D7-4819-984F-DAAF7A252C89}" srcOrd="0" destOrd="0" presId="urn:microsoft.com/office/officeart/2005/8/layout/hierarchy1"/>
    <dgm:cxn modelId="{24F66AB3-C81F-4269-A09D-0A2D0AFDE5C3}" type="presOf" srcId="{7AEF3C48-61B6-4BF5-AE09-FA90B8D52275}" destId="{4B567051-2FC0-4859-9E49-B6B05E967C7E}" srcOrd="0" destOrd="0" presId="urn:microsoft.com/office/officeart/2005/8/layout/hierarchy1"/>
    <dgm:cxn modelId="{7859E45C-E3F9-4FDF-AE78-9FA9DDABF280}" srcId="{5997BEC9-61BF-4727-9B4C-334171CADDD3}" destId="{B23A5927-2052-4EB0-8825-86CB19F01ACD}" srcOrd="0" destOrd="0" parTransId="{6E60DF78-144E-4070-8282-D0252EFE6C1E}" sibTransId="{0BA8BB4C-25DE-4CFB-B6D8-318C1EFE1D38}"/>
    <dgm:cxn modelId="{54E8E770-7776-4DE8-81F6-8DFAAB89F429}" type="presOf" srcId="{1B634FF0-FFF8-4ED2-978A-CCB3BC42CCF3}" destId="{6FA87D99-F47E-4461-A399-DB8D60D74909}" srcOrd="0" destOrd="0" presId="urn:microsoft.com/office/officeart/2005/8/layout/hierarchy1"/>
    <dgm:cxn modelId="{18C89854-8C47-404C-A7F3-B8FB7C7580E7}" srcId="{BAB6B0C6-7D8F-4A3C-9BEF-1BB3D869C541}" destId="{B25BB890-283C-4506-9E87-43A94063D909}" srcOrd="0" destOrd="0" parTransId="{F8F31C60-2A99-4A17-BFD9-FF7215510C6C}" sibTransId="{85F4BA7D-DD05-459A-A44B-3E4CD7B280BB}"/>
    <dgm:cxn modelId="{93FC9A47-A8E0-4E85-9CF2-74EB5FE8A183}" type="presOf" srcId="{151FCE33-0F73-4E7E-8567-D4F98A288AD3}" destId="{1C508B1D-DBFD-4EF3-9FC7-5749345652B6}" srcOrd="0" destOrd="0" presId="urn:microsoft.com/office/officeart/2005/8/layout/hierarchy1"/>
    <dgm:cxn modelId="{1EEB0769-19AA-4712-8158-EE6A37ED5EF7}" srcId="{F1880BE5-5356-4A6B-9733-E8E8A7BD3BC0}" destId="{1A52A407-B575-45B1-AA3A-EE75637A1957}" srcOrd="0" destOrd="0" parTransId="{1E103E5E-7418-4288-A581-8CB644896F59}" sibTransId="{5F5DAB74-3293-4DB8-925B-9400410DF8A9}"/>
    <dgm:cxn modelId="{37A0BCA0-ECE5-475E-A8E7-A851B8F2AB34}" type="presOf" srcId="{5997BEC9-61BF-4727-9B4C-334171CADDD3}" destId="{094433CA-821C-4E9A-A56C-AB80E06F7E7E}" srcOrd="0" destOrd="0" presId="urn:microsoft.com/office/officeart/2005/8/layout/hierarchy1"/>
    <dgm:cxn modelId="{84CAD6CF-AB11-4D6D-9C42-722F0587E1DA}" type="presOf" srcId="{735A5F8D-A336-4A88-9198-F5B89574C4DD}" destId="{E2080EE0-9E51-4029-B324-958B66856457}" srcOrd="0" destOrd="0" presId="urn:microsoft.com/office/officeart/2005/8/layout/hierarchy1"/>
    <dgm:cxn modelId="{15FDBCB1-6B9C-4CCA-9CC2-AE9CF22B7575}" srcId="{0525B8CB-1246-4680-810D-C68F82683A27}" destId="{735A5F8D-A336-4A88-9198-F5B89574C4DD}" srcOrd="0" destOrd="0" parTransId="{C4F87337-9567-46AA-86BE-9B9B1D0CDC34}" sibTransId="{4E46BD51-CF87-4553-BF23-232CAE1A40A4}"/>
    <dgm:cxn modelId="{0B0EAD69-2C91-42AB-9F7C-1AC7FE4608A2}" type="presOf" srcId="{55108D1B-02C2-4276-BDBE-26F1A58F9CF7}" destId="{983F9950-0516-4ED1-83A9-C32838AB0E45}" srcOrd="0" destOrd="0" presId="urn:microsoft.com/office/officeart/2005/8/layout/hierarchy1"/>
    <dgm:cxn modelId="{A382DD41-4EAB-4B23-9BE1-55841081CDD1}" type="presOf" srcId="{C4F87337-9567-46AA-86BE-9B9B1D0CDC34}" destId="{B0153F5E-EEC8-46B8-BE40-7C60CED6C7DD}" srcOrd="0" destOrd="0" presId="urn:microsoft.com/office/officeart/2005/8/layout/hierarchy1"/>
    <dgm:cxn modelId="{5158F49E-2614-4FFD-9194-8D852D22B654}" type="presOf" srcId="{F1880BE5-5356-4A6B-9733-E8E8A7BD3BC0}" destId="{B06586F0-1721-4E68-B93C-3129D854DCCB}" srcOrd="0" destOrd="0" presId="urn:microsoft.com/office/officeart/2005/8/layout/hierarchy1"/>
    <dgm:cxn modelId="{CE1353A4-266F-43A9-80B5-D31978F3C627}" type="presOf" srcId="{B23A5927-2052-4EB0-8825-86CB19F01ACD}" destId="{90F5A066-FD98-460F-A4AD-A1CCE34513DC}" srcOrd="0" destOrd="0" presId="urn:microsoft.com/office/officeart/2005/8/layout/hierarchy1"/>
    <dgm:cxn modelId="{9AFEF148-896F-48BF-9042-548E31A03C74}" srcId="{F1880BE5-5356-4A6B-9733-E8E8A7BD3BC0}" destId="{151FCE33-0F73-4E7E-8567-D4F98A288AD3}" srcOrd="1" destOrd="0" parTransId="{6FBF74C7-71DA-410E-8F1A-27C971DE82D4}" sibTransId="{CCC0EC21-899C-4E58-B9A5-E43419119FD5}"/>
    <dgm:cxn modelId="{8570E4F2-696A-49AD-8677-5C5927A42013}" srcId="{1A52A407-B575-45B1-AA3A-EE75637A1957}" destId="{1B634FF0-FFF8-4ED2-978A-CCB3BC42CCF3}" srcOrd="1" destOrd="0" parTransId="{6E652B10-EA2B-4655-B0ED-DFFA5DC76011}" sibTransId="{9B7E5F56-2497-4BF2-8D8B-180A28A4EB8C}"/>
    <dgm:cxn modelId="{97F83255-E6F3-4F40-935A-2AEAFB9613D8}" srcId="{B25BB890-283C-4506-9E87-43A94063D909}" destId="{1E2DCF1B-DD45-4E26-926E-D1DAE0012E57}" srcOrd="0" destOrd="0" parTransId="{EF2447B7-A680-4FA8-B831-85BFA4457FD8}" sibTransId="{3BC1C223-521B-4255-A0A4-897B653F9D22}"/>
    <dgm:cxn modelId="{C9796A75-2A50-4CAB-97D2-F29BC33105A0}" srcId="{B9784397-323F-44AC-B614-FC44AE3FB8FF}" destId="{0525B8CB-1246-4680-810D-C68F82683A27}" srcOrd="0" destOrd="0" parTransId="{AACC298A-8E71-4735-BD44-84C15B8BCF06}" sibTransId="{B826179B-F6C4-4B16-BC30-E9B96D6CEBEE}"/>
    <dgm:cxn modelId="{62AD6D32-83F9-41AA-A6E1-EEBFAE506922}" type="presOf" srcId="{93EDA9CD-9453-4CA7-AE10-8B2CAFBDDBBC}" destId="{491B6A30-B53B-4F08-89BB-9487FE3BC3E7}" srcOrd="0" destOrd="0" presId="urn:microsoft.com/office/officeart/2005/8/layout/hierarchy1"/>
    <dgm:cxn modelId="{82C75228-B4BD-40A3-99CB-125C49AE19B8}" type="presOf" srcId="{1A52A407-B575-45B1-AA3A-EE75637A1957}" destId="{E36C7182-261A-4DF3-AF01-561C6AEED813}" srcOrd="0" destOrd="0" presId="urn:microsoft.com/office/officeart/2005/8/layout/hierarchy1"/>
    <dgm:cxn modelId="{C42F9AD8-EFD9-4717-AF2C-7863EB40CA95}" srcId="{0525B8CB-1246-4680-810D-C68F82683A27}" destId="{93EDA9CD-9453-4CA7-AE10-8B2CAFBDDBBC}" srcOrd="1" destOrd="0" parTransId="{0CEB9303-72FA-471B-901D-C6228F3E0D45}" sibTransId="{D6251874-B1B1-447F-84A2-82FF039249E1}"/>
    <dgm:cxn modelId="{2DF09FD5-B661-4F38-A15A-ABB55035CDC2}" srcId="{1A52A407-B575-45B1-AA3A-EE75637A1957}" destId="{7AEF3C48-61B6-4BF5-AE09-FA90B8D52275}" srcOrd="2" destOrd="0" parTransId="{55108D1B-02C2-4276-BDBE-26F1A58F9CF7}" sibTransId="{FF187FC7-9F52-4EC3-9ABC-0A49923C6F66}"/>
    <dgm:cxn modelId="{E1C0D77B-5666-4778-9C6F-0EBDBCD7DF59}" type="presOf" srcId="{1E2DCF1B-DD45-4E26-926E-D1DAE0012E57}" destId="{3B4001D4-5428-4C75-8278-155305DEBE3B}" srcOrd="0" destOrd="0" presId="urn:microsoft.com/office/officeart/2005/8/layout/hierarchy1"/>
    <dgm:cxn modelId="{7D1164B4-6105-4185-85C0-CA9D96B80767}" srcId="{1A52A407-B575-45B1-AA3A-EE75637A1957}" destId="{B9784397-323F-44AC-B614-FC44AE3FB8FF}" srcOrd="0" destOrd="0" parTransId="{E39E6310-CCF8-4A37-BADD-636169A34F71}" sibTransId="{4A66F2E9-5A67-4C8C-80BF-4A6001D008D2}"/>
    <dgm:cxn modelId="{44A6A23C-FE75-419B-8E18-FC571E5E8D97}" type="presOf" srcId="{E39E6310-CCF8-4A37-BADD-636169A34F71}" destId="{D70BC96C-407C-4455-B582-3EDC8C876FC4}" srcOrd="0" destOrd="0" presId="urn:microsoft.com/office/officeart/2005/8/layout/hierarchy1"/>
    <dgm:cxn modelId="{BE6013A6-9279-440C-9B68-BFE3995B1BD7}" type="presOf" srcId="{6E60DF78-144E-4070-8282-D0252EFE6C1E}" destId="{B16A5B47-A9B9-4062-80DE-0AEA48F7C731}" srcOrd="0" destOrd="0" presId="urn:microsoft.com/office/officeart/2005/8/layout/hierarchy1"/>
    <dgm:cxn modelId="{8C5094B0-1F2F-4560-A4B3-D61D12345AD9}" type="presOf" srcId="{ABD87157-F570-4EA4-A1AD-728C4D79A876}" destId="{5B4F3542-C4E8-477D-8E99-F572392C58EF}" srcOrd="0" destOrd="0" presId="urn:microsoft.com/office/officeart/2005/8/layout/hierarchy1"/>
    <dgm:cxn modelId="{22C70380-FABD-488E-8FE2-A890D0E77CC1}" srcId="{1E2DCF1B-DD45-4E26-926E-D1DAE0012E57}" destId="{5997BEC9-61BF-4727-9B4C-334171CADDD3}" srcOrd="1" destOrd="0" parTransId="{ABD87157-F570-4EA4-A1AD-728C4D79A876}" sibTransId="{F7F8363E-0F56-44E8-A2DE-A02CD7029A3D}"/>
    <dgm:cxn modelId="{89638CFF-4D51-4B4F-8382-E52232FE425B}" type="presOf" srcId="{BAB6B0C6-7D8F-4A3C-9BEF-1BB3D869C541}" destId="{AE1079AC-5AD9-4CB0-8A2B-0E79D351ECF4}" srcOrd="0" destOrd="0" presId="urn:microsoft.com/office/officeart/2005/8/layout/hierarchy1"/>
    <dgm:cxn modelId="{D42DD36E-C7A2-41E2-9255-4BB25A9D4904}" type="presOf" srcId="{6FBF74C7-71DA-410E-8F1A-27C971DE82D4}" destId="{F5261F55-98AE-4D3A-B84F-F5EE9967A870}" srcOrd="0" destOrd="0" presId="urn:microsoft.com/office/officeart/2005/8/layout/hierarchy1"/>
    <dgm:cxn modelId="{87F2EE46-495C-426C-A376-29E9B4D00422}" type="presOf" srcId="{6E652B10-EA2B-4655-B0ED-DFFA5DC76011}" destId="{F03CEDBF-B4B1-48AC-8FEA-478F35957392}" srcOrd="0" destOrd="0" presId="urn:microsoft.com/office/officeart/2005/8/layout/hierarchy1"/>
    <dgm:cxn modelId="{D2CE5AEC-9449-44C0-AA1D-CABDDFD28051}" type="presOf" srcId="{AACC298A-8E71-4735-BD44-84C15B8BCF06}" destId="{A2C7F0A8-3041-4EA5-B3E4-9B946E1EB5D2}" srcOrd="0" destOrd="0" presId="urn:microsoft.com/office/officeart/2005/8/layout/hierarchy1"/>
    <dgm:cxn modelId="{0AAD7E11-18E6-403E-8A30-9F1C4B56A8DF}" type="presOf" srcId="{B9784397-323F-44AC-B614-FC44AE3FB8FF}" destId="{3CBD73A9-6A98-4C22-8A16-4B2DC8F505D4}" srcOrd="0" destOrd="0" presId="urn:microsoft.com/office/officeart/2005/8/layout/hierarchy1"/>
    <dgm:cxn modelId="{EA38FCED-B4D9-4D56-96E9-61C1BE447CAB}" type="presOf" srcId="{815928E5-4D6D-4379-821B-4F75B044520D}" destId="{6C22030C-EEB3-4F59-8332-87EFA5718144}" srcOrd="0" destOrd="0" presId="urn:microsoft.com/office/officeart/2005/8/layout/hierarchy1"/>
    <dgm:cxn modelId="{AFFAF16D-BFF7-4B64-B923-8F9F8355D91A}" type="presOf" srcId="{EF2447B7-A680-4FA8-B831-85BFA4457FD8}" destId="{566E4097-2709-48BC-B5DD-6A2BCEC88217}" srcOrd="0" destOrd="0" presId="urn:microsoft.com/office/officeart/2005/8/layout/hierarchy1"/>
    <dgm:cxn modelId="{2502A7A1-AB08-4AB0-B3A5-25BE67492903}" type="presParOf" srcId="{AE1079AC-5AD9-4CB0-8A2B-0E79D351ECF4}" destId="{B56DBEDB-0E38-4DED-A9F6-FB7B0347FEC0}" srcOrd="0" destOrd="0" presId="urn:microsoft.com/office/officeart/2005/8/layout/hierarchy1"/>
    <dgm:cxn modelId="{DEEEF000-95DC-4423-95F9-FFD2C970ECD3}" type="presParOf" srcId="{B56DBEDB-0E38-4DED-A9F6-FB7B0347FEC0}" destId="{3BF21C73-7FAD-4ED9-A097-BD0A4874F1B9}" srcOrd="0" destOrd="0" presId="urn:microsoft.com/office/officeart/2005/8/layout/hierarchy1"/>
    <dgm:cxn modelId="{7B03449C-55E4-4C0A-BADD-CAF06BC77796}" type="presParOf" srcId="{3BF21C73-7FAD-4ED9-A097-BD0A4874F1B9}" destId="{0D38D870-FA2F-42B0-8D98-F5B232391B66}" srcOrd="0" destOrd="0" presId="urn:microsoft.com/office/officeart/2005/8/layout/hierarchy1"/>
    <dgm:cxn modelId="{D99B2794-10EC-4659-861D-476CA675B78D}" type="presParOf" srcId="{3BF21C73-7FAD-4ED9-A097-BD0A4874F1B9}" destId="{1F46A9AA-CD3E-4B49-93EA-E6B62BA580C4}" srcOrd="1" destOrd="0" presId="urn:microsoft.com/office/officeart/2005/8/layout/hierarchy1"/>
    <dgm:cxn modelId="{D24A2CA2-D591-4E89-B981-F9592E604C1F}" type="presParOf" srcId="{B56DBEDB-0E38-4DED-A9F6-FB7B0347FEC0}" destId="{01454A18-15A5-4267-A7F3-A94516797736}" srcOrd="1" destOrd="0" presId="urn:microsoft.com/office/officeart/2005/8/layout/hierarchy1"/>
    <dgm:cxn modelId="{67CE4521-1209-4D88-B615-1EC5D201A764}" type="presParOf" srcId="{01454A18-15A5-4267-A7F3-A94516797736}" destId="{566E4097-2709-48BC-B5DD-6A2BCEC88217}" srcOrd="0" destOrd="0" presId="urn:microsoft.com/office/officeart/2005/8/layout/hierarchy1"/>
    <dgm:cxn modelId="{A510455C-E7B9-46FB-BC63-F4CB906FBA30}" type="presParOf" srcId="{01454A18-15A5-4267-A7F3-A94516797736}" destId="{B18AFC96-0470-48D5-A18F-5EC311752D82}" srcOrd="1" destOrd="0" presId="urn:microsoft.com/office/officeart/2005/8/layout/hierarchy1"/>
    <dgm:cxn modelId="{BFF37457-E0E9-4778-82FB-1797BE69319B}" type="presParOf" srcId="{B18AFC96-0470-48D5-A18F-5EC311752D82}" destId="{CF3548DD-FA36-4FF6-9357-467C09550C1E}" srcOrd="0" destOrd="0" presId="urn:microsoft.com/office/officeart/2005/8/layout/hierarchy1"/>
    <dgm:cxn modelId="{237066FA-104A-4250-9467-BC7B18C4036B}" type="presParOf" srcId="{CF3548DD-FA36-4FF6-9357-467C09550C1E}" destId="{D75983D0-478E-42A8-B53E-2560DFF586B5}" srcOrd="0" destOrd="0" presId="urn:microsoft.com/office/officeart/2005/8/layout/hierarchy1"/>
    <dgm:cxn modelId="{0C09FE7D-14C9-4B62-AD44-4D1B6B77896C}" type="presParOf" srcId="{CF3548DD-FA36-4FF6-9357-467C09550C1E}" destId="{3B4001D4-5428-4C75-8278-155305DEBE3B}" srcOrd="1" destOrd="0" presId="urn:microsoft.com/office/officeart/2005/8/layout/hierarchy1"/>
    <dgm:cxn modelId="{440B9EA0-2117-4CEF-9994-46EF237005B5}" type="presParOf" srcId="{B18AFC96-0470-48D5-A18F-5EC311752D82}" destId="{6E97F12A-06C2-4245-862E-0ACED54ACFC8}" srcOrd="1" destOrd="0" presId="urn:microsoft.com/office/officeart/2005/8/layout/hierarchy1"/>
    <dgm:cxn modelId="{87FE4EE8-64FB-46C9-8C97-E385F692C156}" type="presParOf" srcId="{6E97F12A-06C2-4245-862E-0ACED54ACFC8}" destId="{6C22030C-EEB3-4F59-8332-87EFA5718144}" srcOrd="0" destOrd="0" presId="urn:microsoft.com/office/officeart/2005/8/layout/hierarchy1"/>
    <dgm:cxn modelId="{16734C9D-7C73-40E6-AAA3-4AC053A6CB64}" type="presParOf" srcId="{6E97F12A-06C2-4245-862E-0ACED54ACFC8}" destId="{0F0F4578-431F-45AD-B678-D0E0BD99922A}" srcOrd="1" destOrd="0" presId="urn:microsoft.com/office/officeart/2005/8/layout/hierarchy1"/>
    <dgm:cxn modelId="{2F3B227E-6E7A-4241-9FC7-31CF79947BED}" type="presParOf" srcId="{0F0F4578-431F-45AD-B678-D0E0BD99922A}" destId="{DFA8CE79-0057-4C7D-BC0E-186AF86D7C59}" srcOrd="0" destOrd="0" presId="urn:microsoft.com/office/officeart/2005/8/layout/hierarchy1"/>
    <dgm:cxn modelId="{5D6C7A54-D2B6-48B6-9D40-0488086AA834}" type="presParOf" srcId="{DFA8CE79-0057-4C7D-BC0E-186AF86D7C59}" destId="{05C1383D-59D8-4354-A6B9-5AA061487DBE}" srcOrd="0" destOrd="0" presId="urn:microsoft.com/office/officeart/2005/8/layout/hierarchy1"/>
    <dgm:cxn modelId="{BEBFB87B-B483-42F1-8C67-3762D4866BB0}" type="presParOf" srcId="{DFA8CE79-0057-4C7D-BC0E-186AF86D7C59}" destId="{B06586F0-1721-4E68-B93C-3129D854DCCB}" srcOrd="1" destOrd="0" presId="urn:microsoft.com/office/officeart/2005/8/layout/hierarchy1"/>
    <dgm:cxn modelId="{8B93A49F-4AA6-427C-B027-057057D79BB3}" type="presParOf" srcId="{0F0F4578-431F-45AD-B678-D0E0BD99922A}" destId="{9F2EF0BD-6D77-4B92-8FCE-21BB1A80280A}" srcOrd="1" destOrd="0" presId="urn:microsoft.com/office/officeart/2005/8/layout/hierarchy1"/>
    <dgm:cxn modelId="{38AB4A4A-C8A7-429B-BB89-2D00F72D86EC}" type="presParOf" srcId="{9F2EF0BD-6D77-4B92-8FCE-21BB1A80280A}" destId="{59E8692F-8323-4836-97CA-A7F899FA4C40}" srcOrd="0" destOrd="0" presId="urn:microsoft.com/office/officeart/2005/8/layout/hierarchy1"/>
    <dgm:cxn modelId="{4E687AFD-52A5-4F9F-B12F-99AA82C2F616}" type="presParOf" srcId="{9F2EF0BD-6D77-4B92-8FCE-21BB1A80280A}" destId="{5EC9FAD6-F734-4BB5-A04C-64D0398AEDA4}" srcOrd="1" destOrd="0" presId="urn:microsoft.com/office/officeart/2005/8/layout/hierarchy1"/>
    <dgm:cxn modelId="{2FCBE970-9A87-4C9B-B0CC-41812F58B092}" type="presParOf" srcId="{5EC9FAD6-F734-4BB5-A04C-64D0398AEDA4}" destId="{E78A0898-9D19-45C3-BDA9-62C86EAD3D87}" srcOrd="0" destOrd="0" presId="urn:microsoft.com/office/officeart/2005/8/layout/hierarchy1"/>
    <dgm:cxn modelId="{ACF06747-2BD8-4820-8E96-1ADA5BF3D08C}" type="presParOf" srcId="{E78A0898-9D19-45C3-BDA9-62C86EAD3D87}" destId="{1461CFAD-FCC4-4406-8E28-6F3E9C3FEA9B}" srcOrd="0" destOrd="0" presId="urn:microsoft.com/office/officeart/2005/8/layout/hierarchy1"/>
    <dgm:cxn modelId="{6CD5AFC1-335A-4F78-A278-765C7978DB54}" type="presParOf" srcId="{E78A0898-9D19-45C3-BDA9-62C86EAD3D87}" destId="{E36C7182-261A-4DF3-AF01-561C6AEED813}" srcOrd="1" destOrd="0" presId="urn:microsoft.com/office/officeart/2005/8/layout/hierarchy1"/>
    <dgm:cxn modelId="{231B9835-0DBA-49A9-9CDA-7340C9D41C90}" type="presParOf" srcId="{5EC9FAD6-F734-4BB5-A04C-64D0398AEDA4}" destId="{3B7A0567-5B6A-401C-8E0B-86D04AEF9526}" srcOrd="1" destOrd="0" presId="urn:microsoft.com/office/officeart/2005/8/layout/hierarchy1"/>
    <dgm:cxn modelId="{00580DAC-D5D4-4D7D-BE27-E437E798751D}" type="presParOf" srcId="{3B7A0567-5B6A-401C-8E0B-86D04AEF9526}" destId="{D70BC96C-407C-4455-B582-3EDC8C876FC4}" srcOrd="0" destOrd="0" presId="urn:microsoft.com/office/officeart/2005/8/layout/hierarchy1"/>
    <dgm:cxn modelId="{D130668A-8579-4B6D-ACE8-51AE0FA13296}" type="presParOf" srcId="{3B7A0567-5B6A-401C-8E0B-86D04AEF9526}" destId="{A68AEA20-8939-4E03-975F-84A9DAE9FE21}" srcOrd="1" destOrd="0" presId="urn:microsoft.com/office/officeart/2005/8/layout/hierarchy1"/>
    <dgm:cxn modelId="{7362E3E6-D1DA-4FD6-9DAC-DDB05FAA0AFC}" type="presParOf" srcId="{A68AEA20-8939-4E03-975F-84A9DAE9FE21}" destId="{DCBD5262-43BC-45F5-9DE2-E29204149CD3}" srcOrd="0" destOrd="0" presId="urn:microsoft.com/office/officeart/2005/8/layout/hierarchy1"/>
    <dgm:cxn modelId="{6C9CE7D2-9672-43E8-9A85-0D2A78956FD6}" type="presParOf" srcId="{DCBD5262-43BC-45F5-9DE2-E29204149CD3}" destId="{71747399-D4FE-4D9B-A3CE-570D9684AB51}" srcOrd="0" destOrd="0" presId="urn:microsoft.com/office/officeart/2005/8/layout/hierarchy1"/>
    <dgm:cxn modelId="{B5DBC8AB-C5E8-47C9-A90A-24B80D60A586}" type="presParOf" srcId="{DCBD5262-43BC-45F5-9DE2-E29204149CD3}" destId="{3CBD73A9-6A98-4C22-8A16-4B2DC8F505D4}" srcOrd="1" destOrd="0" presId="urn:microsoft.com/office/officeart/2005/8/layout/hierarchy1"/>
    <dgm:cxn modelId="{07BF0623-CF9E-41A2-B240-4E4062053281}" type="presParOf" srcId="{A68AEA20-8939-4E03-975F-84A9DAE9FE21}" destId="{58BC27E8-3333-4D21-BDDA-476E5FA12C21}" srcOrd="1" destOrd="0" presId="urn:microsoft.com/office/officeart/2005/8/layout/hierarchy1"/>
    <dgm:cxn modelId="{3693A6C2-280D-44DB-ACE8-864890CF5115}" type="presParOf" srcId="{58BC27E8-3333-4D21-BDDA-476E5FA12C21}" destId="{A2C7F0A8-3041-4EA5-B3E4-9B946E1EB5D2}" srcOrd="0" destOrd="0" presId="urn:microsoft.com/office/officeart/2005/8/layout/hierarchy1"/>
    <dgm:cxn modelId="{676EE71A-EA07-4CBF-B3B0-AC6862160495}" type="presParOf" srcId="{58BC27E8-3333-4D21-BDDA-476E5FA12C21}" destId="{3A4BCC5E-E361-4E42-BD67-9765EEB880A4}" srcOrd="1" destOrd="0" presId="urn:microsoft.com/office/officeart/2005/8/layout/hierarchy1"/>
    <dgm:cxn modelId="{81E19AF0-44B9-435F-83FA-48455E7360EB}" type="presParOf" srcId="{3A4BCC5E-E361-4E42-BD67-9765EEB880A4}" destId="{0C7AE5C1-1983-4013-8B28-D184CD1B2C4C}" srcOrd="0" destOrd="0" presId="urn:microsoft.com/office/officeart/2005/8/layout/hierarchy1"/>
    <dgm:cxn modelId="{EC797DD3-137E-4B05-8662-9916E155A694}" type="presParOf" srcId="{0C7AE5C1-1983-4013-8B28-D184CD1B2C4C}" destId="{FF08143D-C068-4B97-BBAF-160628F5CC9D}" srcOrd="0" destOrd="0" presId="urn:microsoft.com/office/officeart/2005/8/layout/hierarchy1"/>
    <dgm:cxn modelId="{AF3C3721-D4D0-4039-8E0A-80FB410BB933}" type="presParOf" srcId="{0C7AE5C1-1983-4013-8B28-D184CD1B2C4C}" destId="{DE14B778-FAA2-44B2-A5F8-9B1C647C9414}" srcOrd="1" destOrd="0" presId="urn:microsoft.com/office/officeart/2005/8/layout/hierarchy1"/>
    <dgm:cxn modelId="{D95894B2-7960-4EFC-85ED-0127BE914EA2}" type="presParOf" srcId="{3A4BCC5E-E361-4E42-BD67-9765EEB880A4}" destId="{097C1442-BCD2-4F26-AABB-C8693D73E57D}" srcOrd="1" destOrd="0" presId="urn:microsoft.com/office/officeart/2005/8/layout/hierarchy1"/>
    <dgm:cxn modelId="{8519CE47-E90D-4688-91E4-B0173DD99777}" type="presParOf" srcId="{097C1442-BCD2-4F26-AABB-C8693D73E57D}" destId="{B0153F5E-EEC8-46B8-BE40-7C60CED6C7DD}" srcOrd="0" destOrd="0" presId="urn:microsoft.com/office/officeart/2005/8/layout/hierarchy1"/>
    <dgm:cxn modelId="{998DCFC7-10CF-49D4-AAC6-898A4D1335F9}" type="presParOf" srcId="{097C1442-BCD2-4F26-AABB-C8693D73E57D}" destId="{0D7DC24B-1A34-45B4-8CBA-27A2041E9455}" srcOrd="1" destOrd="0" presId="urn:microsoft.com/office/officeart/2005/8/layout/hierarchy1"/>
    <dgm:cxn modelId="{56CC7D36-172E-4BBB-A9AC-2A1019E3A847}" type="presParOf" srcId="{0D7DC24B-1A34-45B4-8CBA-27A2041E9455}" destId="{3F3EA47D-526C-46C7-BC43-2C971BE4F5A5}" srcOrd="0" destOrd="0" presId="urn:microsoft.com/office/officeart/2005/8/layout/hierarchy1"/>
    <dgm:cxn modelId="{E6BDF923-F2E3-4100-9E00-DF4DA5EF8E85}" type="presParOf" srcId="{3F3EA47D-526C-46C7-BC43-2C971BE4F5A5}" destId="{3BCA95BC-A325-4D4E-9292-AB189A890461}" srcOrd="0" destOrd="0" presId="urn:microsoft.com/office/officeart/2005/8/layout/hierarchy1"/>
    <dgm:cxn modelId="{2CD8A698-E4ED-4153-B452-83A4060970A4}" type="presParOf" srcId="{3F3EA47D-526C-46C7-BC43-2C971BE4F5A5}" destId="{E2080EE0-9E51-4029-B324-958B66856457}" srcOrd="1" destOrd="0" presId="urn:microsoft.com/office/officeart/2005/8/layout/hierarchy1"/>
    <dgm:cxn modelId="{C36301D0-59B4-4F46-8D33-BA8F843660FA}" type="presParOf" srcId="{0D7DC24B-1A34-45B4-8CBA-27A2041E9455}" destId="{34C10574-68D4-4A79-92FC-73B3F50EE08E}" srcOrd="1" destOrd="0" presId="urn:microsoft.com/office/officeart/2005/8/layout/hierarchy1"/>
    <dgm:cxn modelId="{1CA5E7AD-C4F4-473E-8C7E-473AB7D3CCBC}" type="presParOf" srcId="{097C1442-BCD2-4F26-AABB-C8693D73E57D}" destId="{131F86A9-78D7-4819-984F-DAAF7A252C89}" srcOrd="2" destOrd="0" presId="urn:microsoft.com/office/officeart/2005/8/layout/hierarchy1"/>
    <dgm:cxn modelId="{DCE21A5D-81BC-4995-B6DD-27D5E390C358}" type="presParOf" srcId="{097C1442-BCD2-4F26-AABB-C8693D73E57D}" destId="{B3C11B68-8503-47C6-8420-2596D3C4543F}" srcOrd="3" destOrd="0" presId="urn:microsoft.com/office/officeart/2005/8/layout/hierarchy1"/>
    <dgm:cxn modelId="{FF515E99-D672-4E7E-A0A5-19F0D85B1422}" type="presParOf" srcId="{B3C11B68-8503-47C6-8420-2596D3C4543F}" destId="{6E6409A2-C74C-4793-A6C0-2495406CFCB0}" srcOrd="0" destOrd="0" presId="urn:microsoft.com/office/officeart/2005/8/layout/hierarchy1"/>
    <dgm:cxn modelId="{F6579D1A-F0B3-4AB9-B22D-CB09CCB00D81}" type="presParOf" srcId="{6E6409A2-C74C-4793-A6C0-2495406CFCB0}" destId="{86FAED08-1666-4D6C-86C6-7B3FD3F93025}" srcOrd="0" destOrd="0" presId="urn:microsoft.com/office/officeart/2005/8/layout/hierarchy1"/>
    <dgm:cxn modelId="{AC209190-C863-4D58-9805-DDD2269CE37F}" type="presParOf" srcId="{6E6409A2-C74C-4793-A6C0-2495406CFCB0}" destId="{491B6A30-B53B-4F08-89BB-9487FE3BC3E7}" srcOrd="1" destOrd="0" presId="urn:microsoft.com/office/officeart/2005/8/layout/hierarchy1"/>
    <dgm:cxn modelId="{6A75DC5B-459F-4C3A-BD13-BF315CA6CCA6}" type="presParOf" srcId="{B3C11B68-8503-47C6-8420-2596D3C4543F}" destId="{896D7D3C-CF5C-431C-93C8-1EFC0B81B590}" srcOrd="1" destOrd="0" presId="urn:microsoft.com/office/officeart/2005/8/layout/hierarchy1"/>
    <dgm:cxn modelId="{754F91F1-38A6-4B59-99F8-1822EF53773C}" type="presParOf" srcId="{3B7A0567-5B6A-401C-8E0B-86D04AEF9526}" destId="{F03CEDBF-B4B1-48AC-8FEA-478F35957392}" srcOrd="2" destOrd="0" presId="urn:microsoft.com/office/officeart/2005/8/layout/hierarchy1"/>
    <dgm:cxn modelId="{249A712C-5F68-42FC-B970-EC69C09B348A}" type="presParOf" srcId="{3B7A0567-5B6A-401C-8E0B-86D04AEF9526}" destId="{DC71E472-C352-4526-9F56-2B1D0F07EB7A}" srcOrd="3" destOrd="0" presId="urn:microsoft.com/office/officeart/2005/8/layout/hierarchy1"/>
    <dgm:cxn modelId="{904FC821-E106-4CBC-883F-69BE787ABA37}" type="presParOf" srcId="{DC71E472-C352-4526-9F56-2B1D0F07EB7A}" destId="{93542CC5-11C0-4530-B262-0043E47E76A4}" srcOrd="0" destOrd="0" presId="urn:microsoft.com/office/officeart/2005/8/layout/hierarchy1"/>
    <dgm:cxn modelId="{56E38F3C-1101-4E5F-BC17-C2F3F63DB864}" type="presParOf" srcId="{93542CC5-11C0-4530-B262-0043E47E76A4}" destId="{7F8FE63E-3157-4E49-AF28-F74BA6AF3C36}" srcOrd="0" destOrd="0" presId="urn:microsoft.com/office/officeart/2005/8/layout/hierarchy1"/>
    <dgm:cxn modelId="{D943C580-5DE1-4B3D-ACDE-AAC54EAC5B64}" type="presParOf" srcId="{93542CC5-11C0-4530-B262-0043E47E76A4}" destId="{6FA87D99-F47E-4461-A399-DB8D60D74909}" srcOrd="1" destOrd="0" presId="urn:microsoft.com/office/officeart/2005/8/layout/hierarchy1"/>
    <dgm:cxn modelId="{AE51382A-5C62-4E57-B038-6F274DD25D8C}" type="presParOf" srcId="{DC71E472-C352-4526-9F56-2B1D0F07EB7A}" destId="{182E1BBA-41D3-4650-9058-55E821A6E2DB}" srcOrd="1" destOrd="0" presId="urn:microsoft.com/office/officeart/2005/8/layout/hierarchy1"/>
    <dgm:cxn modelId="{A6B6F1B4-F732-4EF8-848B-696E474AE734}" type="presParOf" srcId="{3B7A0567-5B6A-401C-8E0B-86D04AEF9526}" destId="{983F9950-0516-4ED1-83A9-C32838AB0E45}" srcOrd="4" destOrd="0" presId="urn:microsoft.com/office/officeart/2005/8/layout/hierarchy1"/>
    <dgm:cxn modelId="{529C7B1F-67B5-4D7D-A6EB-BEA8B8ED3CA4}" type="presParOf" srcId="{3B7A0567-5B6A-401C-8E0B-86D04AEF9526}" destId="{1FCA23CB-014E-4329-9A6C-0FAFDD1D4628}" srcOrd="5" destOrd="0" presId="urn:microsoft.com/office/officeart/2005/8/layout/hierarchy1"/>
    <dgm:cxn modelId="{FBABD255-172C-4FBD-955E-91A575602259}" type="presParOf" srcId="{1FCA23CB-014E-4329-9A6C-0FAFDD1D4628}" destId="{C04AA7B1-6088-4F94-ADE2-C6265DBF4B53}" srcOrd="0" destOrd="0" presId="urn:microsoft.com/office/officeart/2005/8/layout/hierarchy1"/>
    <dgm:cxn modelId="{F7922A84-2248-4E69-A731-55866CD00157}" type="presParOf" srcId="{C04AA7B1-6088-4F94-ADE2-C6265DBF4B53}" destId="{1BA41F38-DB4D-45FA-AF1B-0FA4B2957C50}" srcOrd="0" destOrd="0" presId="urn:microsoft.com/office/officeart/2005/8/layout/hierarchy1"/>
    <dgm:cxn modelId="{18B85883-8E81-410A-B502-CE320312D32A}" type="presParOf" srcId="{C04AA7B1-6088-4F94-ADE2-C6265DBF4B53}" destId="{4B567051-2FC0-4859-9E49-B6B05E967C7E}" srcOrd="1" destOrd="0" presId="urn:microsoft.com/office/officeart/2005/8/layout/hierarchy1"/>
    <dgm:cxn modelId="{1DE27102-101F-4749-AFA0-98E7186D1B3B}" type="presParOf" srcId="{1FCA23CB-014E-4329-9A6C-0FAFDD1D4628}" destId="{A094E288-8A00-4A5E-9D1F-BDA9402B857F}" srcOrd="1" destOrd="0" presId="urn:microsoft.com/office/officeart/2005/8/layout/hierarchy1"/>
    <dgm:cxn modelId="{76C97E0F-BEEE-4A5E-A8F2-7C46438EDFDA}" type="presParOf" srcId="{9F2EF0BD-6D77-4B92-8FCE-21BB1A80280A}" destId="{F5261F55-98AE-4D3A-B84F-F5EE9967A870}" srcOrd="2" destOrd="0" presId="urn:microsoft.com/office/officeart/2005/8/layout/hierarchy1"/>
    <dgm:cxn modelId="{BAC4AF92-FF6A-4A26-8734-8391FD3FED6C}" type="presParOf" srcId="{9F2EF0BD-6D77-4B92-8FCE-21BB1A80280A}" destId="{19393810-30C1-43D8-B387-6C6433F3916D}" srcOrd="3" destOrd="0" presId="urn:microsoft.com/office/officeart/2005/8/layout/hierarchy1"/>
    <dgm:cxn modelId="{D8A31633-A5D0-4354-BC3B-8ADDF84D5E1D}" type="presParOf" srcId="{19393810-30C1-43D8-B387-6C6433F3916D}" destId="{3B403792-A554-4914-B086-7616520A19A4}" srcOrd="0" destOrd="0" presId="urn:microsoft.com/office/officeart/2005/8/layout/hierarchy1"/>
    <dgm:cxn modelId="{57509D7C-D7B1-430E-866A-F37EE126E545}" type="presParOf" srcId="{3B403792-A554-4914-B086-7616520A19A4}" destId="{232679BF-5742-4985-B5DF-6DF3795919EC}" srcOrd="0" destOrd="0" presId="urn:microsoft.com/office/officeart/2005/8/layout/hierarchy1"/>
    <dgm:cxn modelId="{169F3206-F7D6-4F19-B2C3-7E1F492C6283}" type="presParOf" srcId="{3B403792-A554-4914-B086-7616520A19A4}" destId="{1C508B1D-DBFD-4EF3-9FC7-5749345652B6}" srcOrd="1" destOrd="0" presId="urn:microsoft.com/office/officeart/2005/8/layout/hierarchy1"/>
    <dgm:cxn modelId="{F752079B-0C9B-476B-A238-ED1D30094ADE}" type="presParOf" srcId="{19393810-30C1-43D8-B387-6C6433F3916D}" destId="{5C0FD350-961B-4948-BC6E-33C735B95EFB}" srcOrd="1" destOrd="0" presId="urn:microsoft.com/office/officeart/2005/8/layout/hierarchy1"/>
    <dgm:cxn modelId="{7AF9E96D-7024-4CF4-8526-035C73E6723A}" type="presParOf" srcId="{6E97F12A-06C2-4245-862E-0ACED54ACFC8}" destId="{5B4F3542-C4E8-477D-8E99-F572392C58EF}" srcOrd="2" destOrd="0" presId="urn:microsoft.com/office/officeart/2005/8/layout/hierarchy1"/>
    <dgm:cxn modelId="{9A16FA28-A839-4A8D-A4C1-75B668D5311D}" type="presParOf" srcId="{6E97F12A-06C2-4245-862E-0ACED54ACFC8}" destId="{15A318C3-4BAE-4617-9293-D9F18FE1DE63}" srcOrd="3" destOrd="0" presId="urn:microsoft.com/office/officeart/2005/8/layout/hierarchy1"/>
    <dgm:cxn modelId="{C285B66C-8DCF-4A40-96C3-8A90B8EFA343}" type="presParOf" srcId="{15A318C3-4BAE-4617-9293-D9F18FE1DE63}" destId="{ED7FDC08-67AC-4272-A777-C0C10017AF2A}" srcOrd="0" destOrd="0" presId="urn:microsoft.com/office/officeart/2005/8/layout/hierarchy1"/>
    <dgm:cxn modelId="{0071D607-40D8-47F4-BABF-7E5778F88C76}" type="presParOf" srcId="{ED7FDC08-67AC-4272-A777-C0C10017AF2A}" destId="{ED4E8A88-F3FB-4DDA-929B-EB188D78B98A}" srcOrd="0" destOrd="0" presId="urn:microsoft.com/office/officeart/2005/8/layout/hierarchy1"/>
    <dgm:cxn modelId="{DBE384F7-F16A-42C1-A6BD-109F669EA812}" type="presParOf" srcId="{ED7FDC08-67AC-4272-A777-C0C10017AF2A}" destId="{094433CA-821C-4E9A-A56C-AB80E06F7E7E}" srcOrd="1" destOrd="0" presId="urn:microsoft.com/office/officeart/2005/8/layout/hierarchy1"/>
    <dgm:cxn modelId="{4E0F1258-1CE5-495F-8246-B4759F4A36C2}" type="presParOf" srcId="{15A318C3-4BAE-4617-9293-D9F18FE1DE63}" destId="{588A1C9D-CD3F-409D-9189-BF83BB187877}" srcOrd="1" destOrd="0" presId="urn:microsoft.com/office/officeart/2005/8/layout/hierarchy1"/>
    <dgm:cxn modelId="{98030C3F-23A5-49D3-B21D-31B1DB851814}" type="presParOf" srcId="{588A1C9D-CD3F-409D-9189-BF83BB187877}" destId="{B16A5B47-A9B9-4062-80DE-0AEA48F7C731}" srcOrd="0" destOrd="0" presId="urn:microsoft.com/office/officeart/2005/8/layout/hierarchy1"/>
    <dgm:cxn modelId="{851AFF95-8062-47D7-8438-4B55D5A4ECB4}" type="presParOf" srcId="{588A1C9D-CD3F-409D-9189-BF83BB187877}" destId="{87C8285C-47F3-4283-AF53-3E853267AC10}" srcOrd="1" destOrd="0" presId="urn:microsoft.com/office/officeart/2005/8/layout/hierarchy1"/>
    <dgm:cxn modelId="{8CE47A61-E6AE-4AA0-8A10-2E53F9040532}" type="presParOf" srcId="{87C8285C-47F3-4283-AF53-3E853267AC10}" destId="{DF9512BA-FFA3-42E9-AF69-2A55EE3A623C}" srcOrd="0" destOrd="0" presId="urn:microsoft.com/office/officeart/2005/8/layout/hierarchy1"/>
    <dgm:cxn modelId="{A4179240-9FB3-44D8-B5BF-5EDD79B4F28C}" type="presParOf" srcId="{DF9512BA-FFA3-42E9-AF69-2A55EE3A623C}" destId="{108DF3DC-FB2D-4B8C-93DF-611466072608}" srcOrd="0" destOrd="0" presId="urn:microsoft.com/office/officeart/2005/8/layout/hierarchy1"/>
    <dgm:cxn modelId="{D1C7ED6D-FA34-49AE-AC3E-0BB042024815}" type="presParOf" srcId="{DF9512BA-FFA3-42E9-AF69-2A55EE3A623C}" destId="{90F5A066-FD98-460F-A4AD-A1CCE34513DC}" srcOrd="1" destOrd="0" presId="urn:microsoft.com/office/officeart/2005/8/layout/hierarchy1"/>
    <dgm:cxn modelId="{B59A6F3E-8A54-4840-A517-310B1ED97345}" type="presParOf" srcId="{87C8285C-47F3-4283-AF53-3E853267AC10}" destId="{197284E2-BF18-4735-910B-111F77FC1F3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1D72A0-3FA8-4975-85EA-3DC00015A99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4199AC5-FC4E-47F9-AD81-3DF3C90A6A5C}">
      <dgm:prSet phldrT="[文本]" custT="1"/>
      <dgm:spPr/>
      <dgm:t>
        <a:bodyPr/>
        <a:lstStyle/>
        <a:p>
          <a:r>
            <a: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rPr>
            <a:t>工艺测量点</a:t>
          </a:r>
        </a:p>
      </dgm:t>
    </dgm:pt>
    <dgm:pt modelId="{319A4BBA-9BA8-47CF-8401-80F834C98ADA}" type="parTrans" cxnId="{54110C0B-2974-4715-9120-00E6ECBD7490}">
      <dgm:prSet/>
      <dgm:spPr/>
      <dgm:t>
        <a:bodyPr/>
        <a:lstStyle/>
        <a:p>
          <a:endParaRPr lang="zh-CN" altLang="en-US" sz="9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ECA8499-87D3-47E9-AD4F-ABE12772FA8B}" type="sibTrans" cxnId="{54110C0B-2974-4715-9120-00E6ECBD7490}">
      <dgm:prSet/>
      <dgm:spPr/>
      <dgm:t>
        <a:bodyPr/>
        <a:lstStyle/>
        <a:p>
          <a:endParaRPr lang="zh-CN" altLang="en-US" sz="9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F4D4A64-6AE4-43A3-BC34-3C31847C0597}">
      <dgm:prSet phldrT="[文本]" custT="1"/>
      <dgm:spPr/>
      <dgm:t>
        <a:bodyPr/>
        <a:lstStyle/>
        <a:p>
          <a:r>
            <a: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rPr>
            <a:t>设备监控点</a:t>
          </a:r>
        </a:p>
      </dgm:t>
    </dgm:pt>
    <dgm:pt modelId="{13239EE8-2C3F-4915-A18B-9F2452C36CFC}" type="parTrans" cxnId="{6C47F174-E644-4F18-B18B-E882F73A5FD6}">
      <dgm:prSet/>
      <dgm:spPr/>
      <dgm:t>
        <a:bodyPr/>
        <a:lstStyle/>
        <a:p>
          <a:endParaRPr lang="zh-CN" altLang="en-US" sz="9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79F2FEB-6EFE-40A4-93CA-4A6DB566DDC5}" type="sibTrans" cxnId="{6C47F174-E644-4F18-B18B-E882F73A5FD6}">
      <dgm:prSet/>
      <dgm:spPr/>
      <dgm:t>
        <a:bodyPr/>
        <a:lstStyle/>
        <a:p>
          <a:endParaRPr lang="zh-CN" altLang="en-US" sz="9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D32B92-4BD7-4358-8687-6DDC8AEFCFF6}">
      <dgm:prSet phldrT="[文本]" custT="1"/>
      <dgm:spPr/>
      <dgm:t>
        <a:bodyPr/>
        <a:lstStyle/>
        <a:p>
          <a:r>
            <a: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rPr>
            <a:t>操作巡检点</a:t>
          </a:r>
        </a:p>
      </dgm:t>
    </dgm:pt>
    <dgm:pt modelId="{795958EA-7ABC-4FAB-AA3E-17B597526987}" type="parTrans" cxnId="{6B589987-3368-441D-83BD-D2BF84A49F7A}">
      <dgm:prSet/>
      <dgm:spPr/>
      <dgm:t>
        <a:bodyPr/>
        <a:lstStyle/>
        <a:p>
          <a:endParaRPr lang="zh-CN" altLang="en-US" sz="9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3219FA1-EE18-478F-A058-15220E217CC8}" type="sibTrans" cxnId="{6B589987-3368-441D-83BD-D2BF84A49F7A}">
      <dgm:prSet/>
      <dgm:spPr/>
      <dgm:t>
        <a:bodyPr/>
        <a:lstStyle/>
        <a:p>
          <a:endParaRPr lang="zh-CN" altLang="en-US" sz="9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E3B41F-B41D-4826-B82F-0475CE2D0199}">
      <dgm:prSet phldrT="[文本]" custT="1"/>
      <dgm:spPr/>
      <dgm:t>
        <a:bodyPr/>
        <a:lstStyle/>
        <a:p>
          <a:r>
            <a: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rPr>
            <a:t>能源测量点</a:t>
          </a:r>
        </a:p>
      </dgm:t>
    </dgm:pt>
    <dgm:pt modelId="{17A07E14-3BED-4EBB-9DC0-703976DE3ABA}" type="parTrans" cxnId="{840D420C-6CD3-4C09-AE38-D8666C3AF325}">
      <dgm:prSet/>
      <dgm:spPr/>
      <dgm:t>
        <a:bodyPr/>
        <a:lstStyle/>
        <a:p>
          <a:endParaRPr lang="zh-CN" altLang="en-US" sz="9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CE3A9E-A24E-43A4-B851-DE9CA5E3979A}" type="sibTrans" cxnId="{840D420C-6CD3-4C09-AE38-D8666C3AF325}">
      <dgm:prSet/>
      <dgm:spPr/>
      <dgm:t>
        <a:bodyPr/>
        <a:lstStyle/>
        <a:p>
          <a:endParaRPr lang="zh-CN" altLang="en-US" sz="9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86D7937-76CA-4AAF-B6D0-FFF71875A9F8}" type="pres">
      <dgm:prSet presAssocID="{7C1D72A0-3FA8-4975-85EA-3DC00015A99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84E7EB5-A28C-4C53-BA28-DC3183CCE28C}" type="pres">
      <dgm:prSet presAssocID="{04199AC5-FC4E-47F9-AD81-3DF3C90A6A5C}" presName="hierRoot1" presStyleCnt="0"/>
      <dgm:spPr/>
    </dgm:pt>
    <dgm:pt modelId="{3DF50431-3113-40F4-810A-23B67C3087AA}" type="pres">
      <dgm:prSet presAssocID="{04199AC5-FC4E-47F9-AD81-3DF3C90A6A5C}" presName="composite" presStyleCnt="0"/>
      <dgm:spPr/>
    </dgm:pt>
    <dgm:pt modelId="{665E0995-B1FA-4985-9E73-F9DC49AB6F14}" type="pres">
      <dgm:prSet presAssocID="{04199AC5-FC4E-47F9-AD81-3DF3C90A6A5C}" presName="background" presStyleLbl="node0" presStyleIdx="0" presStyleCnt="4"/>
      <dgm:spPr/>
    </dgm:pt>
    <dgm:pt modelId="{067D434A-9D83-4D76-9BA3-F61CCB18F7C6}" type="pres">
      <dgm:prSet presAssocID="{04199AC5-FC4E-47F9-AD81-3DF3C90A6A5C}" presName="text" presStyleLbl="fgAcc0" presStyleIdx="0" presStyleCnt="4" custScaleX="137857" custLinFactNeighborX="-86453" custLinFactNeighborY="1948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E5DFE64-B78E-4C45-A5DF-FA00F0760754}" type="pres">
      <dgm:prSet presAssocID="{04199AC5-FC4E-47F9-AD81-3DF3C90A6A5C}" presName="hierChild2" presStyleCnt="0"/>
      <dgm:spPr/>
    </dgm:pt>
    <dgm:pt modelId="{F26251BD-AE2D-4C5E-99C6-EB246B1D3AA1}" type="pres">
      <dgm:prSet presAssocID="{6F4D4A64-6AE4-43A3-BC34-3C31847C0597}" presName="hierRoot1" presStyleCnt="0"/>
      <dgm:spPr/>
    </dgm:pt>
    <dgm:pt modelId="{9C6AC895-7C3A-4915-9E50-00E03944B117}" type="pres">
      <dgm:prSet presAssocID="{6F4D4A64-6AE4-43A3-BC34-3C31847C0597}" presName="composite" presStyleCnt="0"/>
      <dgm:spPr/>
    </dgm:pt>
    <dgm:pt modelId="{0D9B3C79-1E63-4769-A0D2-AFAF5B0C2919}" type="pres">
      <dgm:prSet presAssocID="{6F4D4A64-6AE4-43A3-BC34-3C31847C0597}" presName="background" presStyleLbl="node0" presStyleIdx="1" presStyleCnt="4"/>
      <dgm:spPr/>
    </dgm:pt>
    <dgm:pt modelId="{EA8C55BA-8AC4-498C-87EC-DD4065BE87EB}" type="pres">
      <dgm:prSet presAssocID="{6F4D4A64-6AE4-43A3-BC34-3C31847C0597}" presName="text" presStyleLbl="fgAcc0" presStyleIdx="1" presStyleCnt="4" custScaleX="132560" custLinFactNeighborX="-189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CA8C798-CC84-459B-8CCB-2E0E96197855}" type="pres">
      <dgm:prSet presAssocID="{6F4D4A64-6AE4-43A3-BC34-3C31847C0597}" presName="hierChild2" presStyleCnt="0"/>
      <dgm:spPr/>
    </dgm:pt>
    <dgm:pt modelId="{15863FB6-3A49-4543-9D2A-E4BD08BE9AF6}" type="pres">
      <dgm:prSet presAssocID="{06D32B92-4BD7-4358-8687-6DDC8AEFCFF6}" presName="hierRoot1" presStyleCnt="0"/>
      <dgm:spPr/>
    </dgm:pt>
    <dgm:pt modelId="{14F33358-D3CC-48B5-BDF6-0A251A784CC1}" type="pres">
      <dgm:prSet presAssocID="{06D32B92-4BD7-4358-8687-6DDC8AEFCFF6}" presName="composite" presStyleCnt="0"/>
      <dgm:spPr/>
    </dgm:pt>
    <dgm:pt modelId="{83EC74FB-1326-4CD7-A8AA-08E87D3429D6}" type="pres">
      <dgm:prSet presAssocID="{06D32B92-4BD7-4358-8687-6DDC8AEFCFF6}" presName="background" presStyleLbl="node0" presStyleIdx="2" presStyleCnt="4"/>
      <dgm:spPr/>
    </dgm:pt>
    <dgm:pt modelId="{1A3B6197-6973-4FEF-B879-D97E097C48AA}" type="pres">
      <dgm:prSet presAssocID="{06D32B92-4BD7-4358-8687-6DDC8AEFCFF6}" presName="text" presStyleLbl="fgAcc0" presStyleIdx="2" presStyleCnt="4" custScaleX="129912" custLinFactNeighborX="4530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E89B8C-1388-4B49-A52E-28F57DA458B6}" type="pres">
      <dgm:prSet presAssocID="{06D32B92-4BD7-4358-8687-6DDC8AEFCFF6}" presName="hierChild2" presStyleCnt="0"/>
      <dgm:spPr/>
    </dgm:pt>
    <dgm:pt modelId="{CC386EF7-C9C4-44C1-BB8D-F70C2C207C48}" type="pres">
      <dgm:prSet presAssocID="{B0E3B41F-B41D-4826-B82F-0475CE2D0199}" presName="hierRoot1" presStyleCnt="0"/>
      <dgm:spPr/>
    </dgm:pt>
    <dgm:pt modelId="{D7BF59F9-655B-498D-999F-F9DDF213E30F}" type="pres">
      <dgm:prSet presAssocID="{B0E3B41F-B41D-4826-B82F-0475CE2D0199}" presName="composite" presStyleCnt="0"/>
      <dgm:spPr/>
    </dgm:pt>
    <dgm:pt modelId="{DCA2BDA3-FC6F-4AAE-AE8F-842EB3789BDA}" type="pres">
      <dgm:prSet presAssocID="{B0E3B41F-B41D-4826-B82F-0475CE2D0199}" presName="background" presStyleLbl="node0" presStyleIdx="3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43B4EEEA-6FD5-4102-9F65-7FE52A70B5C2}" type="pres">
      <dgm:prSet presAssocID="{B0E3B41F-B41D-4826-B82F-0475CE2D0199}" presName="text" presStyleLbl="fgAcc0" presStyleIdx="3" presStyleCnt="4" custScaleX="128588" custLinFactNeighborX="9804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A81F9C3-6635-4320-9291-E6F4C17CA13B}" type="pres">
      <dgm:prSet presAssocID="{B0E3B41F-B41D-4826-B82F-0475CE2D0199}" presName="hierChild2" presStyleCnt="0"/>
      <dgm:spPr/>
    </dgm:pt>
  </dgm:ptLst>
  <dgm:cxnLst>
    <dgm:cxn modelId="{6C47F174-E644-4F18-B18B-E882F73A5FD6}" srcId="{7C1D72A0-3FA8-4975-85EA-3DC00015A99C}" destId="{6F4D4A64-6AE4-43A3-BC34-3C31847C0597}" srcOrd="1" destOrd="0" parTransId="{13239EE8-2C3F-4915-A18B-9F2452C36CFC}" sibTransId="{179F2FEB-6EFE-40A4-93CA-4A6DB566DDC5}"/>
    <dgm:cxn modelId="{6B589987-3368-441D-83BD-D2BF84A49F7A}" srcId="{7C1D72A0-3FA8-4975-85EA-3DC00015A99C}" destId="{06D32B92-4BD7-4358-8687-6DDC8AEFCFF6}" srcOrd="2" destOrd="0" parTransId="{795958EA-7ABC-4FAB-AA3E-17B597526987}" sibTransId="{03219FA1-EE18-478F-A058-15220E217CC8}"/>
    <dgm:cxn modelId="{801B7F18-E1BB-432B-A8A6-794730B9E71C}" type="presOf" srcId="{06D32B92-4BD7-4358-8687-6DDC8AEFCFF6}" destId="{1A3B6197-6973-4FEF-B879-D97E097C48AA}" srcOrd="0" destOrd="0" presId="urn:microsoft.com/office/officeart/2005/8/layout/hierarchy1"/>
    <dgm:cxn modelId="{8B0CB8F7-2C35-4078-BF96-9353DF8E23F5}" type="presOf" srcId="{6F4D4A64-6AE4-43A3-BC34-3C31847C0597}" destId="{EA8C55BA-8AC4-498C-87EC-DD4065BE87EB}" srcOrd="0" destOrd="0" presId="urn:microsoft.com/office/officeart/2005/8/layout/hierarchy1"/>
    <dgm:cxn modelId="{7B83F71C-BB8A-49C2-8EB7-FF2D0729596D}" type="presOf" srcId="{04199AC5-FC4E-47F9-AD81-3DF3C90A6A5C}" destId="{067D434A-9D83-4D76-9BA3-F61CCB18F7C6}" srcOrd="0" destOrd="0" presId="urn:microsoft.com/office/officeart/2005/8/layout/hierarchy1"/>
    <dgm:cxn modelId="{8BED93B4-92A5-4C9D-BD2E-1EC25A04F610}" type="presOf" srcId="{B0E3B41F-B41D-4826-B82F-0475CE2D0199}" destId="{43B4EEEA-6FD5-4102-9F65-7FE52A70B5C2}" srcOrd="0" destOrd="0" presId="urn:microsoft.com/office/officeart/2005/8/layout/hierarchy1"/>
    <dgm:cxn modelId="{54110C0B-2974-4715-9120-00E6ECBD7490}" srcId="{7C1D72A0-3FA8-4975-85EA-3DC00015A99C}" destId="{04199AC5-FC4E-47F9-AD81-3DF3C90A6A5C}" srcOrd="0" destOrd="0" parTransId="{319A4BBA-9BA8-47CF-8401-80F834C98ADA}" sibTransId="{EECA8499-87D3-47E9-AD4F-ABE12772FA8B}"/>
    <dgm:cxn modelId="{ECB862AD-CAB1-4400-B0EB-4F1EED62DC86}" type="presOf" srcId="{7C1D72A0-3FA8-4975-85EA-3DC00015A99C}" destId="{D86D7937-76CA-4AAF-B6D0-FFF71875A9F8}" srcOrd="0" destOrd="0" presId="urn:microsoft.com/office/officeart/2005/8/layout/hierarchy1"/>
    <dgm:cxn modelId="{840D420C-6CD3-4C09-AE38-D8666C3AF325}" srcId="{7C1D72A0-3FA8-4975-85EA-3DC00015A99C}" destId="{B0E3B41F-B41D-4826-B82F-0475CE2D0199}" srcOrd="3" destOrd="0" parTransId="{17A07E14-3BED-4EBB-9DC0-703976DE3ABA}" sibTransId="{23CE3A9E-A24E-43A4-B851-DE9CA5E3979A}"/>
    <dgm:cxn modelId="{395E3B29-64EC-4D57-A553-DA31AD48819D}" type="presParOf" srcId="{D86D7937-76CA-4AAF-B6D0-FFF71875A9F8}" destId="{084E7EB5-A28C-4C53-BA28-DC3183CCE28C}" srcOrd="0" destOrd="0" presId="urn:microsoft.com/office/officeart/2005/8/layout/hierarchy1"/>
    <dgm:cxn modelId="{9794E29D-E7DB-485D-A042-A565E6F7D44F}" type="presParOf" srcId="{084E7EB5-A28C-4C53-BA28-DC3183CCE28C}" destId="{3DF50431-3113-40F4-810A-23B67C3087AA}" srcOrd="0" destOrd="0" presId="urn:microsoft.com/office/officeart/2005/8/layout/hierarchy1"/>
    <dgm:cxn modelId="{061660DD-8990-4E3A-80BB-71716F285CC8}" type="presParOf" srcId="{3DF50431-3113-40F4-810A-23B67C3087AA}" destId="{665E0995-B1FA-4985-9E73-F9DC49AB6F14}" srcOrd="0" destOrd="0" presId="urn:microsoft.com/office/officeart/2005/8/layout/hierarchy1"/>
    <dgm:cxn modelId="{FF604350-45B3-4C0D-AFF9-F1C547547E6A}" type="presParOf" srcId="{3DF50431-3113-40F4-810A-23B67C3087AA}" destId="{067D434A-9D83-4D76-9BA3-F61CCB18F7C6}" srcOrd="1" destOrd="0" presId="urn:microsoft.com/office/officeart/2005/8/layout/hierarchy1"/>
    <dgm:cxn modelId="{6FFCA98D-3466-4153-A7ED-88BF5E2C831D}" type="presParOf" srcId="{084E7EB5-A28C-4C53-BA28-DC3183CCE28C}" destId="{6E5DFE64-B78E-4C45-A5DF-FA00F0760754}" srcOrd="1" destOrd="0" presId="urn:microsoft.com/office/officeart/2005/8/layout/hierarchy1"/>
    <dgm:cxn modelId="{CE9D0DA5-A7A5-4F6E-B73A-9A473F9D5464}" type="presParOf" srcId="{D86D7937-76CA-4AAF-B6D0-FFF71875A9F8}" destId="{F26251BD-AE2D-4C5E-99C6-EB246B1D3AA1}" srcOrd="1" destOrd="0" presId="urn:microsoft.com/office/officeart/2005/8/layout/hierarchy1"/>
    <dgm:cxn modelId="{1DE9B8FE-D362-483E-9A4A-3ADA384C5891}" type="presParOf" srcId="{F26251BD-AE2D-4C5E-99C6-EB246B1D3AA1}" destId="{9C6AC895-7C3A-4915-9E50-00E03944B117}" srcOrd="0" destOrd="0" presId="urn:microsoft.com/office/officeart/2005/8/layout/hierarchy1"/>
    <dgm:cxn modelId="{A00F9EB1-0905-4DB4-96E5-5C3A96DB3966}" type="presParOf" srcId="{9C6AC895-7C3A-4915-9E50-00E03944B117}" destId="{0D9B3C79-1E63-4769-A0D2-AFAF5B0C2919}" srcOrd="0" destOrd="0" presId="urn:microsoft.com/office/officeart/2005/8/layout/hierarchy1"/>
    <dgm:cxn modelId="{CC160148-9B84-43FA-8685-E2F5EBB6A9CA}" type="presParOf" srcId="{9C6AC895-7C3A-4915-9E50-00E03944B117}" destId="{EA8C55BA-8AC4-498C-87EC-DD4065BE87EB}" srcOrd="1" destOrd="0" presId="urn:microsoft.com/office/officeart/2005/8/layout/hierarchy1"/>
    <dgm:cxn modelId="{F5A2012F-14F7-4D48-9ADD-852428691C51}" type="presParOf" srcId="{F26251BD-AE2D-4C5E-99C6-EB246B1D3AA1}" destId="{9CA8C798-CC84-459B-8CCB-2E0E96197855}" srcOrd="1" destOrd="0" presId="urn:microsoft.com/office/officeart/2005/8/layout/hierarchy1"/>
    <dgm:cxn modelId="{BA1DC792-ECB9-4F43-BE9F-C3E5EA4A1F4A}" type="presParOf" srcId="{D86D7937-76CA-4AAF-B6D0-FFF71875A9F8}" destId="{15863FB6-3A49-4543-9D2A-E4BD08BE9AF6}" srcOrd="2" destOrd="0" presId="urn:microsoft.com/office/officeart/2005/8/layout/hierarchy1"/>
    <dgm:cxn modelId="{C33845C2-C485-4CB9-8484-0610C1102A78}" type="presParOf" srcId="{15863FB6-3A49-4543-9D2A-E4BD08BE9AF6}" destId="{14F33358-D3CC-48B5-BDF6-0A251A784CC1}" srcOrd="0" destOrd="0" presId="urn:microsoft.com/office/officeart/2005/8/layout/hierarchy1"/>
    <dgm:cxn modelId="{5A2495B5-9753-4ECB-9C9A-D63070705867}" type="presParOf" srcId="{14F33358-D3CC-48B5-BDF6-0A251A784CC1}" destId="{83EC74FB-1326-4CD7-A8AA-08E87D3429D6}" srcOrd="0" destOrd="0" presId="urn:microsoft.com/office/officeart/2005/8/layout/hierarchy1"/>
    <dgm:cxn modelId="{083AE975-1187-4EFC-8BE6-0244C847D6F9}" type="presParOf" srcId="{14F33358-D3CC-48B5-BDF6-0A251A784CC1}" destId="{1A3B6197-6973-4FEF-B879-D97E097C48AA}" srcOrd="1" destOrd="0" presId="urn:microsoft.com/office/officeart/2005/8/layout/hierarchy1"/>
    <dgm:cxn modelId="{C9F32F07-E4B5-4D68-AF4F-C9548E5B5D49}" type="presParOf" srcId="{15863FB6-3A49-4543-9D2A-E4BD08BE9AF6}" destId="{BAE89B8C-1388-4B49-A52E-28F57DA458B6}" srcOrd="1" destOrd="0" presId="urn:microsoft.com/office/officeart/2005/8/layout/hierarchy1"/>
    <dgm:cxn modelId="{F29EA441-2EE0-4023-A3B1-129D4AFE2CBB}" type="presParOf" srcId="{D86D7937-76CA-4AAF-B6D0-FFF71875A9F8}" destId="{CC386EF7-C9C4-44C1-BB8D-F70C2C207C48}" srcOrd="3" destOrd="0" presId="urn:microsoft.com/office/officeart/2005/8/layout/hierarchy1"/>
    <dgm:cxn modelId="{2DA718E5-F761-4C02-BC2A-CD54B32A2D90}" type="presParOf" srcId="{CC386EF7-C9C4-44C1-BB8D-F70C2C207C48}" destId="{D7BF59F9-655B-498D-999F-F9DDF213E30F}" srcOrd="0" destOrd="0" presId="urn:microsoft.com/office/officeart/2005/8/layout/hierarchy1"/>
    <dgm:cxn modelId="{B6A0B6DD-110D-4C2E-BE08-4D7F796634C4}" type="presParOf" srcId="{D7BF59F9-655B-498D-999F-F9DDF213E30F}" destId="{DCA2BDA3-FC6F-4AAE-AE8F-842EB3789BDA}" srcOrd="0" destOrd="0" presId="urn:microsoft.com/office/officeart/2005/8/layout/hierarchy1"/>
    <dgm:cxn modelId="{13AC6E79-8CF7-4336-947B-5BE663C7E273}" type="presParOf" srcId="{D7BF59F9-655B-498D-999F-F9DDF213E30F}" destId="{43B4EEEA-6FD5-4102-9F65-7FE52A70B5C2}" srcOrd="1" destOrd="0" presId="urn:microsoft.com/office/officeart/2005/8/layout/hierarchy1"/>
    <dgm:cxn modelId="{CBDABB65-1CEF-4B8F-8FEE-4D30AD6756E8}" type="presParOf" srcId="{CC386EF7-C9C4-44C1-BB8D-F70C2C207C48}" destId="{2A81F9C3-6635-4320-9291-E6F4C17CA13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1D72A0-3FA8-4975-85EA-3DC00015A99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4199AC5-FC4E-47F9-AD81-3DF3C90A6A5C}">
      <dgm:prSet phldrT="[文本]" custT="1"/>
      <dgm:spPr/>
      <dgm:t>
        <a:bodyPr/>
        <a:lstStyle/>
        <a:p>
          <a:r>
            <a: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rPr>
            <a:t>物料</a:t>
          </a:r>
        </a:p>
      </dgm:t>
    </dgm:pt>
    <dgm:pt modelId="{319A4BBA-9BA8-47CF-8401-80F834C98ADA}" type="parTrans" cxnId="{54110C0B-2974-4715-9120-00E6ECBD7490}">
      <dgm:prSet/>
      <dgm:spPr/>
      <dgm:t>
        <a:bodyPr/>
        <a:lstStyle/>
        <a:p>
          <a:endParaRPr lang="zh-CN" altLang="en-US" sz="9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ECA8499-87D3-47E9-AD4F-ABE12772FA8B}" type="sibTrans" cxnId="{54110C0B-2974-4715-9120-00E6ECBD7490}">
      <dgm:prSet/>
      <dgm:spPr/>
      <dgm:t>
        <a:bodyPr/>
        <a:lstStyle/>
        <a:p>
          <a:endParaRPr lang="zh-CN" altLang="en-US" sz="9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F4D4A64-6AE4-43A3-BC34-3C31847C0597}">
      <dgm:prSet phldrT="[文本]" custT="1"/>
      <dgm:spPr/>
      <dgm:t>
        <a:bodyPr/>
        <a:lstStyle/>
        <a:p>
          <a:r>
            <a: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rPr>
            <a:t>工艺</a:t>
          </a:r>
        </a:p>
      </dgm:t>
    </dgm:pt>
    <dgm:pt modelId="{13239EE8-2C3F-4915-A18B-9F2452C36CFC}" type="parTrans" cxnId="{6C47F174-E644-4F18-B18B-E882F73A5FD6}">
      <dgm:prSet/>
      <dgm:spPr/>
      <dgm:t>
        <a:bodyPr/>
        <a:lstStyle/>
        <a:p>
          <a:endParaRPr lang="zh-CN" altLang="en-US" sz="9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79F2FEB-6EFE-40A4-93CA-4A6DB566DDC5}" type="sibTrans" cxnId="{6C47F174-E644-4F18-B18B-E882F73A5FD6}">
      <dgm:prSet/>
      <dgm:spPr/>
      <dgm:t>
        <a:bodyPr/>
        <a:lstStyle/>
        <a:p>
          <a:endParaRPr lang="zh-CN" altLang="en-US" sz="9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D32B92-4BD7-4358-8687-6DDC8AEFCFF6}">
      <dgm:prSet phldrT="[文本]" custT="1"/>
      <dgm:spPr/>
      <dgm:t>
        <a:bodyPr/>
        <a:lstStyle/>
        <a:p>
          <a:r>
            <a: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rPr>
            <a:t>BOM</a:t>
          </a:r>
          <a:endParaRPr lang="zh-CN" altLang="en-US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5958EA-7ABC-4FAB-AA3E-17B597526987}" type="parTrans" cxnId="{6B589987-3368-441D-83BD-D2BF84A49F7A}">
      <dgm:prSet/>
      <dgm:spPr/>
      <dgm:t>
        <a:bodyPr/>
        <a:lstStyle/>
        <a:p>
          <a:endParaRPr lang="zh-CN" altLang="en-US" sz="9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3219FA1-EE18-478F-A058-15220E217CC8}" type="sibTrans" cxnId="{6B589987-3368-441D-83BD-D2BF84A49F7A}">
      <dgm:prSet/>
      <dgm:spPr/>
      <dgm:t>
        <a:bodyPr/>
        <a:lstStyle/>
        <a:p>
          <a:endParaRPr lang="zh-CN" altLang="en-US" sz="9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E3B41F-B41D-4826-B82F-0475CE2D0199}">
      <dgm:prSet phldrT="[文本]" custT="1"/>
      <dgm:spPr/>
      <dgm:t>
        <a:bodyPr/>
        <a:lstStyle/>
        <a:p>
          <a:r>
            <a: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rPr>
            <a:t>检验标准</a:t>
          </a:r>
        </a:p>
      </dgm:t>
    </dgm:pt>
    <dgm:pt modelId="{17A07E14-3BED-4EBB-9DC0-703976DE3ABA}" type="parTrans" cxnId="{840D420C-6CD3-4C09-AE38-D8666C3AF325}">
      <dgm:prSet/>
      <dgm:spPr/>
      <dgm:t>
        <a:bodyPr/>
        <a:lstStyle/>
        <a:p>
          <a:endParaRPr lang="zh-CN" altLang="en-US" sz="9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CE3A9E-A24E-43A4-B851-DE9CA5E3979A}" type="sibTrans" cxnId="{840D420C-6CD3-4C09-AE38-D8666C3AF325}">
      <dgm:prSet/>
      <dgm:spPr/>
      <dgm:t>
        <a:bodyPr/>
        <a:lstStyle/>
        <a:p>
          <a:endParaRPr lang="zh-CN" altLang="en-US" sz="9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F9C15B-AE46-4342-97EC-3BB9B1D742EE}">
      <dgm:prSet phldrT="[文本]" custT="1"/>
      <dgm:spPr/>
      <dgm:t>
        <a:bodyPr/>
        <a:lstStyle/>
        <a:p>
          <a:r>
            <a: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rPr>
            <a:t>产品</a:t>
          </a:r>
        </a:p>
      </dgm:t>
    </dgm:pt>
    <dgm:pt modelId="{EFA9C84A-19E0-400C-9880-1F132268961B}" type="parTrans" cxnId="{E4886844-20F5-4D65-80ED-31F14E67A731}">
      <dgm:prSet/>
      <dgm:spPr/>
      <dgm:t>
        <a:bodyPr/>
        <a:lstStyle/>
        <a:p>
          <a:endParaRPr lang="zh-CN" altLang="en-US" sz="900"/>
        </a:p>
      </dgm:t>
    </dgm:pt>
    <dgm:pt modelId="{0F0B3B8B-264D-417A-A297-32C94A627026}" type="sibTrans" cxnId="{E4886844-20F5-4D65-80ED-31F14E67A731}">
      <dgm:prSet/>
      <dgm:spPr/>
      <dgm:t>
        <a:bodyPr/>
        <a:lstStyle/>
        <a:p>
          <a:endParaRPr lang="zh-CN" altLang="en-US" sz="900"/>
        </a:p>
      </dgm:t>
    </dgm:pt>
    <dgm:pt modelId="{D86D7937-76CA-4AAF-B6D0-FFF71875A9F8}" type="pres">
      <dgm:prSet presAssocID="{7C1D72A0-3FA8-4975-85EA-3DC00015A99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84E7EB5-A28C-4C53-BA28-DC3183CCE28C}" type="pres">
      <dgm:prSet presAssocID="{04199AC5-FC4E-47F9-AD81-3DF3C90A6A5C}" presName="hierRoot1" presStyleCnt="0"/>
      <dgm:spPr/>
    </dgm:pt>
    <dgm:pt modelId="{3DF50431-3113-40F4-810A-23B67C3087AA}" type="pres">
      <dgm:prSet presAssocID="{04199AC5-FC4E-47F9-AD81-3DF3C90A6A5C}" presName="composite" presStyleCnt="0"/>
      <dgm:spPr/>
    </dgm:pt>
    <dgm:pt modelId="{665E0995-B1FA-4985-9E73-F9DC49AB6F14}" type="pres">
      <dgm:prSet presAssocID="{04199AC5-FC4E-47F9-AD81-3DF3C90A6A5C}" presName="background" presStyleLbl="node0" presStyleIdx="0" presStyleCnt="5"/>
      <dgm:spPr/>
    </dgm:pt>
    <dgm:pt modelId="{067D434A-9D83-4D76-9BA3-F61CCB18F7C6}" type="pres">
      <dgm:prSet presAssocID="{04199AC5-FC4E-47F9-AD81-3DF3C90A6A5C}" presName="text" presStyleLbl="fgAcc0" presStyleIdx="0" presStyleCnt="5" custLinFactNeighborX="-889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E5DFE64-B78E-4C45-A5DF-FA00F0760754}" type="pres">
      <dgm:prSet presAssocID="{04199AC5-FC4E-47F9-AD81-3DF3C90A6A5C}" presName="hierChild2" presStyleCnt="0"/>
      <dgm:spPr/>
    </dgm:pt>
    <dgm:pt modelId="{F26251BD-AE2D-4C5E-99C6-EB246B1D3AA1}" type="pres">
      <dgm:prSet presAssocID="{6F4D4A64-6AE4-43A3-BC34-3C31847C0597}" presName="hierRoot1" presStyleCnt="0"/>
      <dgm:spPr/>
    </dgm:pt>
    <dgm:pt modelId="{9C6AC895-7C3A-4915-9E50-00E03944B117}" type="pres">
      <dgm:prSet presAssocID="{6F4D4A64-6AE4-43A3-BC34-3C31847C0597}" presName="composite" presStyleCnt="0"/>
      <dgm:spPr/>
    </dgm:pt>
    <dgm:pt modelId="{0D9B3C79-1E63-4769-A0D2-AFAF5B0C2919}" type="pres">
      <dgm:prSet presAssocID="{6F4D4A64-6AE4-43A3-BC34-3C31847C0597}" presName="background" presStyleLbl="node0" presStyleIdx="1" presStyleCnt="5"/>
      <dgm:spPr/>
    </dgm:pt>
    <dgm:pt modelId="{EA8C55BA-8AC4-498C-87EC-DD4065BE87EB}" type="pres">
      <dgm:prSet presAssocID="{6F4D4A64-6AE4-43A3-BC34-3C31847C0597}" presName="text" presStyleLbl="fgAcc0" presStyleIdx="1" presStyleCnt="5" custLinFactNeighborX="-383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CA8C798-CC84-459B-8CCB-2E0E96197855}" type="pres">
      <dgm:prSet presAssocID="{6F4D4A64-6AE4-43A3-BC34-3C31847C0597}" presName="hierChild2" presStyleCnt="0"/>
      <dgm:spPr/>
    </dgm:pt>
    <dgm:pt modelId="{15863FB6-3A49-4543-9D2A-E4BD08BE9AF6}" type="pres">
      <dgm:prSet presAssocID="{06D32B92-4BD7-4358-8687-6DDC8AEFCFF6}" presName="hierRoot1" presStyleCnt="0"/>
      <dgm:spPr/>
    </dgm:pt>
    <dgm:pt modelId="{14F33358-D3CC-48B5-BDF6-0A251A784CC1}" type="pres">
      <dgm:prSet presAssocID="{06D32B92-4BD7-4358-8687-6DDC8AEFCFF6}" presName="composite" presStyleCnt="0"/>
      <dgm:spPr/>
    </dgm:pt>
    <dgm:pt modelId="{83EC74FB-1326-4CD7-A8AA-08E87D3429D6}" type="pres">
      <dgm:prSet presAssocID="{06D32B92-4BD7-4358-8687-6DDC8AEFCFF6}" presName="background" presStyleLbl="node0" presStyleIdx="2" presStyleCnt="5"/>
      <dgm:spPr/>
    </dgm:pt>
    <dgm:pt modelId="{1A3B6197-6973-4FEF-B879-D97E097C48AA}" type="pres">
      <dgm:prSet presAssocID="{06D32B92-4BD7-4358-8687-6DDC8AEFCFF6}" presName="text" presStyleLbl="fgAcc0" presStyleIdx="2" presStyleCnt="5" custLinFactNeighborX="123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E89B8C-1388-4B49-A52E-28F57DA458B6}" type="pres">
      <dgm:prSet presAssocID="{06D32B92-4BD7-4358-8687-6DDC8AEFCFF6}" presName="hierChild2" presStyleCnt="0"/>
      <dgm:spPr/>
    </dgm:pt>
    <dgm:pt modelId="{CC386EF7-C9C4-44C1-BB8D-F70C2C207C48}" type="pres">
      <dgm:prSet presAssocID="{B0E3B41F-B41D-4826-B82F-0475CE2D0199}" presName="hierRoot1" presStyleCnt="0"/>
      <dgm:spPr/>
    </dgm:pt>
    <dgm:pt modelId="{D7BF59F9-655B-498D-999F-F9DDF213E30F}" type="pres">
      <dgm:prSet presAssocID="{B0E3B41F-B41D-4826-B82F-0475CE2D0199}" presName="composite" presStyleCnt="0"/>
      <dgm:spPr/>
    </dgm:pt>
    <dgm:pt modelId="{DCA2BDA3-FC6F-4AAE-AE8F-842EB3789BDA}" type="pres">
      <dgm:prSet presAssocID="{B0E3B41F-B41D-4826-B82F-0475CE2D0199}" presName="background" presStyleLbl="node0" presStyleIdx="3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43B4EEEA-6FD5-4102-9F65-7FE52A70B5C2}" type="pres">
      <dgm:prSet presAssocID="{B0E3B41F-B41D-4826-B82F-0475CE2D0199}" presName="text" presStyleLbl="fgAcc0" presStyleIdx="3" presStyleCnt="5" custLinFactNeighborX="5070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A81F9C3-6635-4320-9291-E6F4C17CA13B}" type="pres">
      <dgm:prSet presAssocID="{B0E3B41F-B41D-4826-B82F-0475CE2D0199}" presName="hierChild2" presStyleCnt="0"/>
      <dgm:spPr/>
    </dgm:pt>
    <dgm:pt modelId="{082259F2-79EE-4A54-8AD9-0910EBF3E728}" type="pres">
      <dgm:prSet presAssocID="{67F9C15B-AE46-4342-97EC-3BB9B1D742EE}" presName="hierRoot1" presStyleCnt="0"/>
      <dgm:spPr/>
    </dgm:pt>
    <dgm:pt modelId="{A37DF1AA-16B2-4213-B48D-52599A1A5227}" type="pres">
      <dgm:prSet presAssocID="{67F9C15B-AE46-4342-97EC-3BB9B1D742EE}" presName="composite" presStyleCnt="0"/>
      <dgm:spPr/>
    </dgm:pt>
    <dgm:pt modelId="{55364B52-FA86-4589-BDCD-2E1A9F439072}" type="pres">
      <dgm:prSet presAssocID="{67F9C15B-AE46-4342-97EC-3BB9B1D742EE}" presName="background" presStyleLbl="node0" presStyleIdx="4" presStyleCnt="5"/>
      <dgm:spPr/>
    </dgm:pt>
    <dgm:pt modelId="{26056323-A80D-4A11-A4B9-1E3EB251B7FD}" type="pres">
      <dgm:prSet presAssocID="{67F9C15B-AE46-4342-97EC-3BB9B1D742EE}" presName="text" presStyleLbl="fgAcc0" presStyleIdx="4" presStyleCnt="5" custLinFactX="1387" custLinFactNeighborX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EC4E140-3885-42DA-A451-DBB88E1FC26B}" type="pres">
      <dgm:prSet presAssocID="{67F9C15B-AE46-4342-97EC-3BB9B1D742EE}" presName="hierChild2" presStyleCnt="0"/>
      <dgm:spPr/>
    </dgm:pt>
  </dgm:ptLst>
  <dgm:cxnLst>
    <dgm:cxn modelId="{6C47F174-E644-4F18-B18B-E882F73A5FD6}" srcId="{7C1D72A0-3FA8-4975-85EA-3DC00015A99C}" destId="{6F4D4A64-6AE4-43A3-BC34-3C31847C0597}" srcOrd="1" destOrd="0" parTransId="{13239EE8-2C3F-4915-A18B-9F2452C36CFC}" sibTransId="{179F2FEB-6EFE-40A4-93CA-4A6DB566DDC5}"/>
    <dgm:cxn modelId="{DA8692A9-D173-4B9F-B965-BA8C205A25F1}" type="presOf" srcId="{7C1D72A0-3FA8-4975-85EA-3DC00015A99C}" destId="{D86D7937-76CA-4AAF-B6D0-FFF71875A9F8}" srcOrd="0" destOrd="0" presId="urn:microsoft.com/office/officeart/2005/8/layout/hierarchy1"/>
    <dgm:cxn modelId="{E7520B32-64DA-4CC3-99D1-279F2D750DFD}" type="presOf" srcId="{67F9C15B-AE46-4342-97EC-3BB9B1D742EE}" destId="{26056323-A80D-4A11-A4B9-1E3EB251B7FD}" srcOrd="0" destOrd="0" presId="urn:microsoft.com/office/officeart/2005/8/layout/hierarchy1"/>
    <dgm:cxn modelId="{6B589987-3368-441D-83BD-D2BF84A49F7A}" srcId="{7C1D72A0-3FA8-4975-85EA-3DC00015A99C}" destId="{06D32B92-4BD7-4358-8687-6DDC8AEFCFF6}" srcOrd="2" destOrd="0" parTransId="{795958EA-7ABC-4FAB-AA3E-17B597526987}" sibTransId="{03219FA1-EE18-478F-A058-15220E217CC8}"/>
    <dgm:cxn modelId="{854DE36D-63CA-44EA-ABB9-F97EA2CB394B}" type="presOf" srcId="{04199AC5-FC4E-47F9-AD81-3DF3C90A6A5C}" destId="{067D434A-9D83-4D76-9BA3-F61CCB18F7C6}" srcOrd="0" destOrd="0" presId="urn:microsoft.com/office/officeart/2005/8/layout/hierarchy1"/>
    <dgm:cxn modelId="{79149020-F588-4171-9B4A-D4BA53E6C08A}" type="presOf" srcId="{6F4D4A64-6AE4-43A3-BC34-3C31847C0597}" destId="{EA8C55BA-8AC4-498C-87EC-DD4065BE87EB}" srcOrd="0" destOrd="0" presId="urn:microsoft.com/office/officeart/2005/8/layout/hierarchy1"/>
    <dgm:cxn modelId="{B28F75CB-9FD2-43EF-A460-8432687ACED4}" type="presOf" srcId="{B0E3B41F-B41D-4826-B82F-0475CE2D0199}" destId="{43B4EEEA-6FD5-4102-9F65-7FE52A70B5C2}" srcOrd="0" destOrd="0" presId="urn:microsoft.com/office/officeart/2005/8/layout/hierarchy1"/>
    <dgm:cxn modelId="{54110C0B-2974-4715-9120-00E6ECBD7490}" srcId="{7C1D72A0-3FA8-4975-85EA-3DC00015A99C}" destId="{04199AC5-FC4E-47F9-AD81-3DF3C90A6A5C}" srcOrd="0" destOrd="0" parTransId="{319A4BBA-9BA8-47CF-8401-80F834C98ADA}" sibTransId="{EECA8499-87D3-47E9-AD4F-ABE12772FA8B}"/>
    <dgm:cxn modelId="{BDE6F683-41A5-467E-9499-EBE72ADD9201}" type="presOf" srcId="{06D32B92-4BD7-4358-8687-6DDC8AEFCFF6}" destId="{1A3B6197-6973-4FEF-B879-D97E097C48AA}" srcOrd="0" destOrd="0" presId="urn:microsoft.com/office/officeart/2005/8/layout/hierarchy1"/>
    <dgm:cxn modelId="{840D420C-6CD3-4C09-AE38-D8666C3AF325}" srcId="{7C1D72A0-3FA8-4975-85EA-3DC00015A99C}" destId="{B0E3B41F-B41D-4826-B82F-0475CE2D0199}" srcOrd="3" destOrd="0" parTransId="{17A07E14-3BED-4EBB-9DC0-703976DE3ABA}" sibTransId="{23CE3A9E-A24E-43A4-B851-DE9CA5E3979A}"/>
    <dgm:cxn modelId="{E4886844-20F5-4D65-80ED-31F14E67A731}" srcId="{7C1D72A0-3FA8-4975-85EA-3DC00015A99C}" destId="{67F9C15B-AE46-4342-97EC-3BB9B1D742EE}" srcOrd="4" destOrd="0" parTransId="{EFA9C84A-19E0-400C-9880-1F132268961B}" sibTransId="{0F0B3B8B-264D-417A-A297-32C94A627026}"/>
    <dgm:cxn modelId="{DC22386A-7B91-46B1-9AF3-1CAF6D04CE65}" type="presParOf" srcId="{D86D7937-76CA-4AAF-B6D0-FFF71875A9F8}" destId="{084E7EB5-A28C-4C53-BA28-DC3183CCE28C}" srcOrd="0" destOrd="0" presId="urn:microsoft.com/office/officeart/2005/8/layout/hierarchy1"/>
    <dgm:cxn modelId="{CD3141B3-C0C1-4633-8AA1-A669879CBFE1}" type="presParOf" srcId="{084E7EB5-A28C-4C53-BA28-DC3183CCE28C}" destId="{3DF50431-3113-40F4-810A-23B67C3087AA}" srcOrd="0" destOrd="0" presId="urn:microsoft.com/office/officeart/2005/8/layout/hierarchy1"/>
    <dgm:cxn modelId="{C6ADBAC7-7E2D-4039-AAEB-7F8E9F85B6E1}" type="presParOf" srcId="{3DF50431-3113-40F4-810A-23B67C3087AA}" destId="{665E0995-B1FA-4985-9E73-F9DC49AB6F14}" srcOrd="0" destOrd="0" presId="urn:microsoft.com/office/officeart/2005/8/layout/hierarchy1"/>
    <dgm:cxn modelId="{1FC05B2F-F5AD-417A-821B-1DA379DA05F8}" type="presParOf" srcId="{3DF50431-3113-40F4-810A-23B67C3087AA}" destId="{067D434A-9D83-4D76-9BA3-F61CCB18F7C6}" srcOrd="1" destOrd="0" presId="urn:microsoft.com/office/officeart/2005/8/layout/hierarchy1"/>
    <dgm:cxn modelId="{A85DD8D2-CC50-46CF-88AB-9957F66F23F3}" type="presParOf" srcId="{084E7EB5-A28C-4C53-BA28-DC3183CCE28C}" destId="{6E5DFE64-B78E-4C45-A5DF-FA00F0760754}" srcOrd="1" destOrd="0" presId="urn:microsoft.com/office/officeart/2005/8/layout/hierarchy1"/>
    <dgm:cxn modelId="{139E1D3B-D5D6-40EF-9B69-31858C2EA7FE}" type="presParOf" srcId="{D86D7937-76CA-4AAF-B6D0-FFF71875A9F8}" destId="{F26251BD-AE2D-4C5E-99C6-EB246B1D3AA1}" srcOrd="1" destOrd="0" presId="urn:microsoft.com/office/officeart/2005/8/layout/hierarchy1"/>
    <dgm:cxn modelId="{24BDE45B-3D25-4C2E-979B-7F0F59B444A0}" type="presParOf" srcId="{F26251BD-AE2D-4C5E-99C6-EB246B1D3AA1}" destId="{9C6AC895-7C3A-4915-9E50-00E03944B117}" srcOrd="0" destOrd="0" presId="urn:microsoft.com/office/officeart/2005/8/layout/hierarchy1"/>
    <dgm:cxn modelId="{5795FF85-FA21-46DB-B526-B5411BF0790A}" type="presParOf" srcId="{9C6AC895-7C3A-4915-9E50-00E03944B117}" destId="{0D9B3C79-1E63-4769-A0D2-AFAF5B0C2919}" srcOrd="0" destOrd="0" presId="urn:microsoft.com/office/officeart/2005/8/layout/hierarchy1"/>
    <dgm:cxn modelId="{07C6EACE-246E-451B-81AD-01807B590748}" type="presParOf" srcId="{9C6AC895-7C3A-4915-9E50-00E03944B117}" destId="{EA8C55BA-8AC4-498C-87EC-DD4065BE87EB}" srcOrd="1" destOrd="0" presId="urn:microsoft.com/office/officeart/2005/8/layout/hierarchy1"/>
    <dgm:cxn modelId="{E1D9F987-98CF-42C9-9279-2CB68BF26F42}" type="presParOf" srcId="{F26251BD-AE2D-4C5E-99C6-EB246B1D3AA1}" destId="{9CA8C798-CC84-459B-8CCB-2E0E96197855}" srcOrd="1" destOrd="0" presId="urn:microsoft.com/office/officeart/2005/8/layout/hierarchy1"/>
    <dgm:cxn modelId="{A01F5755-C31A-4FBB-9D41-413118657B0F}" type="presParOf" srcId="{D86D7937-76CA-4AAF-B6D0-FFF71875A9F8}" destId="{15863FB6-3A49-4543-9D2A-E4BD08BE9AF6}" srcOrd="2" destOrd="0" presId="urn:microsoft.com/office/officeart/2005/8/layout/hierarchy1"/>
    <dgm:cxn modelId="{2A9C7BC3-9490-4B7B-B9C2-0715D57B23C5}" type="presParOf" srcId="{15863FB6-3A49-4543-9D2A-E4BD08BE9AF6}" destId="{14F33358-D3CC-48B5-BDF6-0A251A784CC1}" srcOrd="0" destOrd="0" presId="urn:microsoft.com/office/officeart/2005/8/layout/hierarchy1"/>
    <dgm:cxn modelId="{0F409769-49DF-4A3D-8413-77B62D73288E}" type="presParOf" srcId="{14F33358-D3CC-48B5-BDF6-0A251A784CC1}" destId="{83EC74FB-1326-4CD7-A8AA-08E87D3429D6}" srcOrd="0" destOrd="0" presId="urn:microsoft.com/office/officeart/2005/8/layout/hierarchy1"/>
    <dgm:cxn modelId="{9733A961-B8E7-4813-8E6F-DB0E629D67CA}" type="presParOf" srcId="{14F33358-D3CC-48B5-BDF6-0A251A784CC1}" destId="{1A3B6197-6973-4FEF-B879-D97E097C48AA}" srcOrd="1" destOrd="0" presId="urn:microsoft.com/office/officeart/2005/8/layout/hierarchy1"/>
    <dgm:cxn modelId="{CED9B3ED-D6F8-4927-80FC-06105C72F5C4}" type="presParOf" srcId="{15863FB6-3A49-4543-9D2A-E4BD08BE9AF6}" destId="{BAE89B8C-1388-4B49-A52E-28F57DA458B6}" srcOrd="1" destOrd="0" presId="urn:microsoft.com/office/officeart/2005/8/layout/hierarchy1"/>
    <dgm:cxn modelId="{9C323CA8-7364-45A6-88BF-2BEA889A4BF8}" type="presParOf" srcId="{D86D7937-76CA-4AAF-B6D0-FFF71875A9F8}" destId="{CC386EF7-C9C4-44C1-BB8D-F70C2C207C48}" srcOrd="3" destOrd="0" presId="urn:microsoft.com/office/officeart/2005/8/layout/hierarchy1"/>
    <dgm:cxn modelId="{0456BFAB-969E-4DD4-9D33-27CB622A6F3A}" type="presParOf" srcId="{CC386EF7-C9C4-44C1-BB8D-F70C2C207C48}" destId="{D7BF59F9-655B-498D-999F-F9DDF213E30F}" srcOrd="0" destOrd="0" presId="urn:microsoft.com/office/officeart/2005/8/layout/hierarchy1"/>
    <dgm:cxn modelId="{AF72AED8-776D-4C4E-9991-D1773C81D7E1}" type="presParOf" srcId="{D7BF59F9-655B-498D-999F-F9DDF213E30F}" destId="{DCA2BDA3-FC6F-4AAE-AE8F-842EB3789BDA}" srcOrd="0" destOrd="0" presId="urn:microsoft.com/office/officeart/2005/8/layout/hierarchy1"/>
    <dgm:cxn modelId="{4EA329D6-7699-4881-B4C6-0C39FA1B6BEC}" type="presParOf" srcId="{D7BF59F9-655B-498D-999F-F9DDF213E30F}" destId="{43B4EEEA-6FD5-4102-9F65-7FE52A70B5C2}" srcOrd="1" destOrd="0" presId="urn:microsoft.com/office/officeart/2005/8/layout/hierarchy1"/>
    <dgm:cxn modelId="{C1231918-B5D8-4D61-86C8-3E202E25856E}" type="presParOf" srcId="{CC386EF7-C9C4-44C1-BB8D-F70C2C207C48}" destId="{2A81F9C3-6635-4320-9291-E6F4C17CA13B}" srcOrd="1" destOrd="0" presId="urn:microsoft.com/office/officeart/2005/8/layout/hierarchy1"/>
    <dgm:cxn modelId="{29EA3EC9-9686-46AF-9295-C81C014EA2BA}" type="presParOf" srcId="{D86D7937-76CA-4AAF-B6D0-FFF71875A9F8}" destId="{082259F2-79EE-4A54-8AD9-0910EBF3E728}" srcOrd="4" destOrd="0" presId="urn:microsoft.com/office/officeart/2005/8/layout/hierarchy1"/>
    <dgm:cxn modelId="{C60762FC-28F9-42AF-9D58-1E03C4458151}" type="presParOf" srcId="{082259F2-79EE-4A54-8AD9-0910EBF3E728}" destId="{A37DF1AA-16B2-4213-B48D-52599A1A5227}" srcOrd="0" destOrd="0" presId="urn:microsoft.com/office/officeart/2005/8/layout/hierarchy1"/>
    <dgm:cxn modelId="{F63C7D84-950B-4149-B1FD-A0415C9A756A}" type="presParOf" srcId="{A37DF1AA-16B2-4213-B48D-52599A1A5227}" destId="{55364B52-FA86-4589-BDCD-2E1A9F439072}" srcOrd="0" destOrd="0" presId="urn:microsoft.com/office/officeart/2005/8/layout/hierarchy1"/>
    <dgm:cxn modelId="{1D23E48D-1B05-48AC-8F2C-A39C8E8B1B9D}" type="presParOf" srcId="{A37DF1AA-16B2-4213-B48D-52599A1A5227}" destId="{26056323-A80D-4A11-A4B9-1E3EB251B7FD}" srcOrd="1" destOrd="0" presId="urn:microsoft.com/office/officeart/2005/8/layout/hierarchy1"/>
    <dgm:cxn modelId="{1FC37D87-D5B3-447F-A421-982204C7E70E}" type="presParOf" srcId="{082259F2-79EE-4A54-8AD9-0910EBF3E728}" destId="{5EC4E140-3885-42DA-A451-DBB88E1FC26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1D72A0-3FA8-4975-85EA-3DC00015A99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4199AC5-FC4E-47F9-AD81-3DF3C90A6A5C}">
      <dgm:prSet phldrT="[文本]" custT="1"/>
      <dgm:spPr/>
      <dgm:t>
        <a:bodyPr/>
        <a:lstStyle/>
        <a:p>
          <a:r>
            <a: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rPr>
            <a:t>组织机构</a:t>
          </a:r>
        </a:p>
      </dgm:t>
    </dgm:pt>
    <dgm:pt modelId="{319A4BBA-9BA8-47CF-8401-80F834C98ADA}" type="parTrans" cxnId="{54110C0B-2974-4715-9120-00E6ECBD7490}">
      <dgm:prSet/>
      <dgm:spPr/>
      <dgm:t>
        <a:bodyPr/>
        <a:lstStyle/>
        <a:p>
          <a:endParaRPr lang="zh-CN" altLang="en-US" sz="9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ECA8499-87D3-47E9-AD4F-ABE12772FA8B}" type="sibTrans" cxnId="{54110C0B-2974-4715-9120-00E6ECBD7490}">
      <dgm:prSet/>
      <dgm:spPr/>
      <dgm:t>
        <a:bodyPr/>
        <a:lstStyle/>
        <a:p>
          <a:endParaRPr lang="zh-CN" altLang="en-US" sz="9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30E51F0-ED5C-4BCD-8623-3DF7DBEB5FC9}">
      <dgm:prSet phldrT="[文本]" custT="1"/>
      <dgm:spPr/>
      <dgm:t>
        <a:bodyPr/>
        <a:lstStyle/>
        <a:p>
          <a:r>
            <a: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rPr>
            <a:t>班组</a:t>
          </a:r>
        </a:p>
      </dgm:t>
    </dgm:pt>
    <dgm:pt modelId="{3AF609BD-ED7C-4069-BE9B-B48C7C04B927}" type="parTrans" cxnId="{07A7FA2F-6EBB-45BB-8B09-A51CB25D3734}">
      <dgm:prSet/>
      <dgm:spPr/>
      <dgm:t>
        <a:bodyPr/>
        <a:lstStyle/>
        <a:p>
          <a:endParaRPr lang="zh-CN" altLang="en-US"/>
        </a:p>
      </dgm:t>
    </dgm:pt>
    <dgm:pt modelId="{D25CAD3B-7709-412E-8C05-263572C9EF5F}" type="sibTrans" cxnId="{07A7FA2F-6EBB-45BB-8B09-A51CB25D3734}">
      <dgm:prSet/>
      <dgm:spPr/>
      <dgm:t>
        <a:bodyPr/>
        <a:lstStyle/>
        <a:p>
          <a:endParaRPr lang="zh-CN" altLang="en-US"/>
        </a:p>
      </dgm:t>
    </dgm:pt>
    <dgm:pt modelId="{6BF37D13-AEF4-4A8B-8CF5-FF31B6E76588}">
      <dgm:prSet phldrT="[文本]" custT="1"/>
      <dgm:spPr/>
      <dgm:t>
        <a:bodyPr/>
        <a:lstStyle/>
        <a:p>
          <a:r>
            <a: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rPr>
            <a:t>岗位</a:t>
          </a:r>
        </a:p>
      </dgm:t>
    </dgm:pt>
    <dgm:pt modelId="{A58F39E1-ABFB-40C4-99AD-929E1E0E7864}" type="parTrans" cxnId="{52496063-3542-4234-B253-848F8B7D07B3}">
      <dgm:prSet/>
      <dgm:spPr/>
      <dgm:t>
        <a:bodyPr/>
        <a:lstStyle/>
        <a:p>
          <a:endParaRPr lang="zh-CN" altLang="en-US"/>
        </a:p>
      </dgm:t>
    </dgm:pt>
    <dgm:pt modelId="{098A3494-2943-48B6-AB41-25F68C1AB1F8}" type="sibTrans" cxnId="{52496063-3542-4234-B253-848F8B7D07B3}">
      <dgm:prSet/>
      <dgm:spPr/>
      <dgm:t>
        <a:bodyPr/>
        <a:lstStyle/>
        <a:p>
          <a:endParaRPr lang="zh-CN" altLang="en-US"/>
        </a:p>
      </dgm:t>
    </dgm:pt>
    <dgm:pt modelId="{D86D7937-76CA-4AAF-B6D0-FFF71875A9F8}" type="pres">
      <dgm:prSet presAssocID="{7C1D72A0-3FA8-4975-85EA-3DC00015A99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84E7EB5-A28C-4C53-BA28-DC3183CCE28C}" type="pres">
      <dgm:prSet presAssocID="{04199AC5-FC4E-47F9-AD81-3DF3C90A6A5C}" presName="hierRoot1" presStyleCnt="0"/>
      <dgm:spPr/>
    </dgm:pt>
    <dgm:pt modelId="{3DF50431-3113-40F4-810A-23B67C3087AA}" type="pres">
      <dgm:prSet presAssocID="{04199AC5-FC4E-47F9-AD81-3DF3C90A6A5C}" presName="composite" presStyleCnt="0"/>
      <dgm:spPr/>
    </dgm:pt>
    <dgm:pt modelId="{665E0995-B1FA-4985-9E73-F9DC49AB6F14}" type="pres">
      <dgm:prSet presAssocID="{04199AC5-FC4E-47F9-AD81-3DF3C90A6A5C}" presName="background" presStyleLbl="node0" presStyleIdx="0" presStyleCnt="1"/>
      <dgm:spPr/>
    </dgm:pt>
    <dgm:pt modelId="{067D434A-9D83-4D76-9BA3-F61CCB18F7C6}" type="pres">
      <dgm:prSet presAssocID="{04199AC5-FC4E-47F9-AD81-3DF3C90A6A5C}" presName="text" presStyleLbl="fgAcc0" presStyleIdx="0" presStyleCnt="1" custScaleX="137857" custLinFactNeighborX="-394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E5DFE64-B78E-4C45-A5DF-FA00F0760754}" type="pres">
      <dgm:prSet presAssocID="{04199AC5-FC4E-47F9-AD81-3DF3C90A6A5C}" presName="hierChild2" presStyleCnt="0"/>
      <dgm:spPr/>
    </dgm:pt>
    <dgm:pt modelId="{01B18608-4DEC-46CA-BDE8-B7AD38BAF0E3}" type="pres">
      <dgm:prSet presAssocID="{3AF609BD-ED7C-4069-BE9B-B48C7C04B927}" presName="Name10" presStyleLbl="parChTrans1D2" presStyleIdx="0" presStyleCnt="2"/>
      <dgm:spPr/>
      <dgm:t>
        <a:bodyPr/>
        <a:lstStyle/>
        <a:p>
          <a:endParaRPr lang="zh-CN" altLang="en-US"/>
        </a:p>
      </dgm:t>
    </dgm:pt>
    <dgm:pt modelId="{5B29884E-DD59-44C2-976B-F10BECCC08F8}" type="pres">
      <dgm:prSet presAssocID="{F30E51F0-ED5C-4BCD-8623-3DF7DBEB5FC9}" presName="hierRoot2" presStyleCnt="0"/>
      <dgm:spPr/>
    </dgm:pt>
    <dgm:pt modelId="{DAFEA550-79E1-4982-87EB-BB96CB06E715}" type="pres">
      <dgm:prSet presAssocID="{F30E51F0-ED5C-4BCD-8623-3DF7DBEB5FC9}" presName="composite2" presStyleCnt="0"/>
      <dgm:spPr/>
    </dgm:pt>
    <dgm:pt modelId="{48805963-23AE-4943-96C5-93545DD626B1}" type="pres">
      <dgm:prSet presAssocID="{F30E51F0-ED5C-4BCD-8623-3DF7DBEB5FC9}" presName="background2" presStyleLbl="node2" presStyleIdx="0" presStyleCnt="2"/>
      <dgm:spPr/>
    </dgm:pt>
    <dgm:pt modelId="{885105B9-EB21-484B-B0B7-54A4F330BFAC}" type="pres">
      <dgm:prSet presAssocID="{F30E51F0-ED5C-4BCD-8623-3DF7DBEB5FC9}" presName="text2" presStyleLbl="fgAcc2" presStyleIdx="0" presStyleCnt="2" custLinFactNeighborX="-5130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2BC021-961E-4444-9B0C-7C1A751F9BA2}" type="pres">
      <dgm:prSet presAssocID="{F30E51F0-ED5C-4BCD-8623-3DF7DBEB5FC9}" presName="hierChild3" presStyleCnt="0"/>
      <dgm:spPr/>
    </dgm:pt>
    <dgm:pt modelId="{C7882DB8-CCE2-4A8F-B41C-35749191716B}" type="pres">
      <dgm:prSet presAssocID="{A58F39E1-ABFB-40C4-99AD-929E1E0E7864}" presName="Name10" presStyleLbl="parChTrans1D2" presStyleIdx="1" presStyleCnt="2"/>
      <dgm:spPr/>
      <dgm:t>
        <a:bodyPr/>
        <a:lstStyle/>
        <a:p>
          <a:endParaRPr lang="zh-CN" altLang="en-US"/>
        </a:p>
      </dgm:t>
    </dgm:pt>
    <dgm:pt modelId="{E9993D4B-6E2D-44FE-9C1B-11EB60E08970}" type="pres">
      <dgm:prSet presAssocID="{6BF37D13-AEF4-4A8B-8CF5-FF31B6E76588}" presName="hierRoot2" presStyleCnt="0"/>
      <dgm:spPr/>
    </dgm:pt>
    <dgm:pt modelId="{19B868B4-B88C-4376-9C9E-E31100CE8B01}" type="pres">
      <dgm:prSet presAssocID="{6BF37D13-AEF4-4A8B-8CF5-FF31B6E76588}" presName="composite2" presStyleCnt="0"/>
      <dgm:spPr/>
    </dgm:pt>
    <dgm:pt modelId="{C8B2F2A9-1208-4FC1-BC15-1B7C66328633}" type="pres">
      <dgm:prSet presAssocID="{6BF37D13-AEF4-4A8B-8CF5-FF31B6E76588}" presName="background2" presStyleLbl="node2" presStyleIdx="1" presStyleCnt="2"/>
      <dgm:spPr/>
    </dgm:pt>
    <dgm:pt modelId="{6ACE6886-E637-470D-AE2D-C859A781050E}" type="pres">
      <dgm:prSet presAssocID="{6BF37D13-AEF4-4A8B-8CF5-FF31B6E76588}" presName="text2" presStyleLbl="fgAcc2" presStyleIdx="1" presStyleCnt="2" custLinFactNeighborX="532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29E7648-8DE8-4F97-B76E-A1C13B808451}" type="pres">
      <dgm:prSet presAssocID="{6BF37D13-AEF4-4A8B-8CF5-FF31B6E76588}" presName="hierChild3" presStyleCnt="0"/>
      <dgm:spPr/>
    </dgm:pt>
  </dgm:ptLst>
  <dgm:cxnLst>
    <dgm:cxn modelId="{920EA74E-05E4-4D9C-AC7B-0CC3850D14DA}" type="presOf" srcId="{F30E51F0-ED5C-4BCD-8623-3DF7DBEB5FC9}" destId="{885105B9-EB21-484B-B0B7-54A4F330BFAC}" srcOrd="0" destOrd="0" presId="urn:microsoft.com/office/officeart/2005/8/layout/hierarchy1"/>
    <dgm:cxn modelId="{44CA527D-C529-40DB-AF82-F4E6AF496E30}" type="presOf" srcId="{6BF37D13-AEF4-4A8B-8CF5-FF31B6E76588}" destId="{6ACE6886-E637-470D-AE2D-C859A781050E}" srcOrd="0" destOrd="0" presId="urn:microsoft.com/office/officeart/2005/8/layout/hierarchy1"/>
    <dgm:cxn modelId="{29E8FDAE-107A-4AFA-93DA-F446D33DD608}" type="presOf" srcId="{A58F39E1-ABFB-40C4-99AD-929E1E0E7864}" destId="{C7882DB8-CCE2-4A8F-B41C-35749191716B}" srcOrd="0" destOrd="0" presId="urn:microsoft.com/office/officeart/2005/8/layout/hierarchy1"/>
    <dgm:cxn modelId="{52496063-3542-4234-B253-848F8B7D07B3}" srcId="{04199AC5-FC4E-47F9-AD81-3DF3C90A6A5C}" destId="{6BF37D13-AEF4-4A8B-8CF5-FF31B6E76588}" srcOrd="1" destOrd="0" parTransId="{A58F39E1-ABFB-40C4-99AD-929E1E0E7864}" sibTransId="{098A3494-2943-48B6-AB41-25F68C1AB1F8}"/>
    <dgm:cxn modelId="{B7074AEB-1C52-4D7D-914B-FAF1D37AA2CF}" type="presOf" srcId="{7C1D72A0-3FA8-4975-85EA-3DC00015A99C}" destId="{D86D7937-76CA-4AAF-B6D0-FFF71875A9F8}" srcOrd="0" destOrd="0" presId="urn:microsoft.com/office/officeart/2005/8/layout/hierarchy1"/>
    <dgm:cxn modelId="{54110C0B-2974-4715-9120-00E6ECBD7490}" srcId="{7C1D72A0-3FA8-4975-85EA-3DC00015A99C}" destId="{04199AC5-FC4E-47F9-AD81-3DF3C90A6A5C}" srcOrd="0" destOrd="0" parTransId="{319A4BBA-9BA8-47CF-8401-80F834C98ADA}" sibTransId="{EECA8499-87D3-47E9-AD4F-ABE12772FA8B}"/>
    <dgm:cxn modelId="{07A7FA2F-6EBB-45BB-8B09-A51CB25D3734}" srcId="{04199AC5-FC4E-47F9-AD81-3DF3C90A6A5C}" destId="{F30E51F0-ED5C-4BCD-8623-3DF7DBEB5FC9}" srcOrd="0" destOrd="0" parTransId="{3AF609BD-ED7C-4069-BE9B-B48C7C04B927}" sibTransId="{D25CAD3B-7709-412E-8C05-263572C9EF5F}"/>
    <dgm:cxn modelId="{67B34748-2649-4B88-AEB9-9CCF6520F4DF}" type="presOf" srcId="{3AF609BD-ED7C-4069-BE9B-B48C7C04B927}" destId="{01B18608-4DEC-46CA-BDE8-B7AD38BAF0E3}" srcOrd="0" destOrd="0" presId="urn:microsoft.com/office/officeart/2005/8/layout/hierarchy1"/>
    <dgm:cxn modelId="{6750AC48-DAD6-4604-B504-874E810CAAC1}" type="presOf" srcId="{04199AC5-FC4E-47F9-AD81-3DF3C90A6A5C}" destId="{067D434A-9D83-4D76-9BA3-F61CCB18F7C6}" srcOrd="0" destOrd="0" presId="urn:microsoft.com/office/officeart/2005/8/layout/hierarchy1"/>
    <dgm:cxn modelId="{AE4E07E9-F138-4FBE-B0CA-302C38D0BBB2}" type="presParOf" srcId="{D86D7937-76CA-4AAF-B6D0-FFF71875A9F8}" destId="{084E7EB5-A28C-4C53-BA28-DC3183CCE28C}" srcOrd="0" destOrd="0" presId="urn:microsoft.com/office/officeart/2005/8/layout/hierarchy1"/>
    <dgm:cxn modelId="{728C032F-F9ED-4556-B373-2BAEF89AB9B9}" type="presParOf" srcId="{084E7EB5-A28C-4C53-BA28-DC3183CCE28C}" destId="{3DF50431-3113-40F4-810A-23B67C3087AA}" srcOrd="0" destOrd="0" presId="urn:microsoft.com/office/officeart/2005/8/layout/hierarchy1"/>
    <dgm:cxn modelId="{333FDFE3-6061-4964-92D4-0D89382FEC94}" type="presParOf" srcId="{3DF50431-3113-40F4-810A-23B67C3087AA}" destId="{665E0995-B1FA-4985-9E73-F9DC49AB6F14}" srcOrd="0" destOrd="0" presId="urn:microsoft.com/office/officeart/2005/8/layout/hierarchy1"/>
    <dgm:cxn modelId="{5136D8FE-D6D4-41A5-9105-74049C35DDA6}" type="presParOf" srcId="{3DF50431-3113-40F4-810A-23B67C3087AA}" destId="{067D434A-9D83-4D76-9BA3-F61CCB18F7C6}" srcOrd="1" destOrd="0" presId="urn:microsoft.com/office/officeart/2005/8/layout/hierarchy1"/>
    <dgm:cxn modelId="{B65B5F52-B184-4F19-AC24-D2FFE5A5F470}" type="presParOf" srcId="{084E7EB5-A28C-4C53-BA28-DC3183CCE28C}" destId="{6E5DFE64-B78E-4C45-A5DF-FA00F0760754}" srcOrd="1" destOrd="0" presId="urn:microsoft.com/office/officeart/2005/8/layout/hierarchy1"/>
    <dgm:cxn modelId="{FA29613F-0D5B-4AB3-9354-B1C81EE60854}" type="presParOf" srcId="{6E5DFE64-B78E-4C45-A5DF-FA00F0760754}" destId="{01B18608-4DEC-46CA-BDE8-B7AD38BAF0E3}" srcOrd="0" destOrd="0" presId="urn:microsoft.com/office/officeart/2005/8/layout/hierarchy1"/>
    <dgm:cxn modelId="{FD6A9F97-5357-42A6-B63B-EBE1BEABAFF8}" type="presParOf" srcId="{6E5DFE64-B78E-4C45-A5DF-FA00F0760754}" destId="{5B29884E-DD59-44C2-976B-F10BECCC08F8}" srcOrd="1" destOrd="0" presId="urn:microsoft.com/office/officeart/2005/8/layout/hierarchy1"/>
    <dgm:cxn modelId="{1F2ADD99-BCC7-453F-9F99-C97D0004673E}" type="presParOf" srcId="{5B29884E-DD59-44C2-976B-F10BECCC08F8}" destId="{DAFEA550-79E1-4982-87EB-BB96CB06E715}" srcOrd="0" destOrd="0" presId="urn:microsoft.com/office/officeart/2005/8/layout/hierarchy1"/>
    <dgm:cxn modelId="{0A85307F-8A89-4CD6-9CE3-3F8A2F150FA7}" type="presParOf" srcId="{DAFEA550-79E1-4982-87EB-BB96CB06E715}" destId="{48805963-23AE-4943-96C5-93545DD626B1}" srcOrd="0" destOrd="0" presId="urn:microsoft.com/office/officeart/2005/8/layout/hierarchy1"/>
    <dgm:cxn modelId="{816BC65B-D09F-4069-A1FA-013C23CA5A4F}" type="presParOf" srcId="{DAFEA550-79E1-4982-87EB-BB96CB06E715}" destId="{885105B9-EB21-484B-B0B7-54A4F330BFAC}" srcOrd="1" destOrd="0" presId="urn:microsoft.com/office/officeart/2005/8/layout/hierarchy1"/>
    <dgm:cxn modelId="{DE5D222C-174E-4367-AA2B-828B69A772B8}" type="presParOf" srcId="{5B29884E-DD59-44C2-976B-F10BECCC08F8}" destId="{5B2BC021-961E-4444-9B0C-7C1A751F9BA2}" srcOrd="1" destOrd="0" presId="urn:microsoft.com/office/officeart/2005/8/layout/hierarchy1"/>
    <dgm:cxn modelId="{A32773B6-A911-4D49-880B-326CA7A69545}" type="presParOf" srcId="{6E5DFE64-B78E-4C45-A5DF-FA00F0760754}" destId="{C7882DB8-CCE2-4A8F-B41C-35749191716B}" srcOrd="2" destOrd="0" presId="urn:microsoft.com/office/officeart/2005/8/layout/hierarchy1"/>
    <dgm:cxn modelId="{EDBF281D-8065-430A-96C5-818DF9013749}" type="presParOf" srcId="{6E5DFE64-B78E-4C45-A5DF-FA00F0760754}" destId="{E9993D4B-6E2D-44FE-9C1B-11EB60E08970}" srcOrd="3" destOrd="0" presId="urn:microsoft.com/office/officeart/2005/8/layout/hierarchy1"/>
    <dgm:cxn modelId="{5DA70F4B-6189-440B-BB1B-CD406D2A8073}" type="presParOf" srcId="{E9993D4B-6E2D-44FE-9C1B-11EB60E08970}" destId="{19B868B4-B88C-4376-9C9E-E31100CE8B01}" srcOrd="0" destOrd="0" presId="urn:microsoft.com/office/officeart/2005/8/layout/hierarchy1"/>
    <dgm:cxn modelId="{D491726F-513E-45D5-9E35-86FF56973591}" type="presParOf" srcId="{19B868B4-B88C-4376-9C9E-E31100CE8B01}" destId="{C8B2F2A9-1208-4FC1-BC15-1B7C66328633}" srcOrd="0" destOrd="0" presId="urn:microsoft.com/office/officeart/2005/8/layout/hierarchy1"/>
    <dgm:cxn modelId="{D09902C5-CB1D-4C91-9518-24C11B7C671D}" type="presParOf" srcId="{19B868B4-B88C-4376-9C9E-E31100CE8B01}" destId="{6ACE6886-E637-470D-AE2D-C859A781050E}" srcOrd="1" destOrd="0" presId="urn:microsoft.com/office/officeart/2005/8/layout/hierarchy1"/>
    <dgm:cxn modelId="{E1309D62-F407-4F77-8910-807F854673F8}" type="presParOf" srcId="{E9993D4B-6E2D-44FE-9C1B-11EB60E08970}" destId="{629E7648-8DE8-4F97-B76E-A1C13B80845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6A5B47-A9B9-4062-80DE-0AEA48F7C731}">
      <dsp:nvSpPr>
        <dsp:cNvPr id="0" name=""/>
        <dsp:cNvSpPr/>
      </dsp:nvSpPr>
      <dsp:spPr>
        <a:xfrm>
          <a:off x="4259458" y="1197438"/>
          <a:ext cx="91440" cy="1399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997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4F3542-C4E8-477D-8E99-F572392C58EF}">
      <dsp:nvSpPr>
        <dsp:cNvPr id="0" name=""/>
        <dsp:cNvSpPr/>
      </dsp:nvSpPr>
      <dsp:spPr>
        <a:xfrm>
          <a:off x="3646631" y="751837"/>
          <a:ext cx="658546" cy="139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390"/>
              </a:lnTo>
              <a:lnTo>
                <a:pt x="658546" y="95390"/>
              </a:lnTo>
              <a:lnTo>
                <a:pt x="658546" y="13997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61F55-98AE-4D3A-B84F-F5EE9967A870}">
      <dsp:nvSpPr>
        <dsp:cNvPr id="0" name=""/>
        <dsp:cNvSpPr/>
      </dsp:nvSpPr>
      <dsp:spPr>
        <a:xfrm>
          <a:off x="2970777" y="1197438"/>
          <a:ext cx="546873" cy="139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390"/>
              </a:lnTo>
              <a:lnTo>
                <a:pt x="546873" y="95390"/>
              </a:lnTo>
              <a:lnTo>
                <a:pt x="546873" y="13997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3F9950-0516-4ED1-83A9-C32838AB0E45}">
      <dsp:nvSpPr>
        <dsp:cNvPr id="0" name=""/>
        <dsp:cNvSpPr/>
      </dsp:nvSpPr>
      <dsp:spPr>
        <a:xfrm>
          <a:off x="2426853" y="1643038"/>
          <a:ext cx="759583" cy="139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390"/>
              </a:lnTo>
              <a:lnTo>
                <a:pt x="759583" y="95390"/>
              </a:lnTo>
              <a:lnTo>
                <a:pt x="759583" y="13997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3CEDBF-B4B1-48AC-8FEA-478F35957392}">
      <dsp:nvSpPr>
        <dsp:cNvPr id="0" name=""/>
        <dsp:cNvSpPr/>
      </dsp:nvSpPr>
      <dsp:spPr>
        <a:xfrm>
          <a:off x="2381133" y="1643038"/>
          <a:ext cx="91440" cy="1399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997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1F86A9-78D7-4819-984F-DAAF7A252C89}">
      <dsp:nvSpPr>
        <dsp:cNvPr id="0" name=""/>
        <dsp:cNvSpPr/>
      </dsp:nvSpPr>
      <dsp:spPr>
        <a:xfrm>
          <a:off x="1665200" y="2534239"/>
          <a:ext cx="564494" cy="139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390"/>
              </a:lnTo>
              <a:lnTo>
                <a:pt x="564494" y="95390"/>
              </a:lnTo>
              <a:lnTo>
                <a:pt x="564494" y="13997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153F5E-EEC8-46B8-BE40-7C60CED6C7DD}">
      <dsp:nvSpPr>
        <dsp:cNvPr id="0" name=""/>
        <dsp:cNvSpPr/>
      </dsp:nvSpPr>
      <dsp:spPr>
        <a:xfrm>
          <a:off x="1145789" y="2534239"/>
          <a:ext cx="519411" cy="139977"/>
        </a:xfrm>
        <a:custGeom>
          <a:avLst/>
          <a:gdLst/>
          <a:ahLst/>
          <a:cxnLst/>
          <a:rect l="0" t="0" r="0" b="0"/>
          <a:pathLst>
            <a:path>
              <a:moveTo>
                <a:pt x="519411" y="0"/>
              </a:moveTo>
              <a:lnTo>
                <a:pt x="519411" y="95390"/>
              </a:lnTo>
              <a:lnTo>
                <a:pt x="0" y="95390"/>
              </a:lnTo>
              <a:lnTo>
                <a:pt x="0" y="13997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C7F0A8-3041-4EA5-B3E4-9B946E1EB5D2}">
      <dsp:nvSpPr>
        <dsp:cNvPr id="0" name=""/>
        <dsp:cNvSpPr/>
      </dsp:nvSpPr>
      <dsp:spPr>
        <a:xfrm>
          <a:off x="1619480" y="2088639"/>
          <a:ext cx="91440" cy="1399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997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0BC96C-407C-4455-B582-3EDC8C876FC4}">
      <dsp:nvSpPr>
        <dsp:cNvPr id="0" name=""/>
        <dsp:cNvSpPr/>
      </dsp:nvSpPr>
      <dsp:spPr>
        <a:xfrm>
          <a:off x="1665200" y="1643038"/>
          <a:ext cx="761653" cy="139977"/>
        </a:xfrm>
        <a:custGeom>
          <a:avLst/>
          <a:gdLst/>
          <a:ahLst/>
          <a:cxnLst/>
          <a:rect l="0" t="0" r="0" b="0"/>
          <a:pathLst>
            <a:path>
              <a:moveTo>
                <a:pt x="761653" y="0"/>
              </a:moveTo>
              <a:lnTo>
                <a:pt x="761653" y="95390"/>
              </a:lnTo>
              <a:lnTo>
                <a:pt x="0" y="95390"/>
              </a:lnTo>
              <a:lnTo>
                <a:pt x="0" y="13997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E8692F-8323-4836-97CA-A7F899FA4C40}">
      <dsp:nvSpPr>
        <dsp:cNvPr id="0" name=""/>
        <dsp:cNvSpPr/>
      </dsp:nvSpPr>
      <dsp:spPr>
        <a:xfrm>
          <a:off x="2426853" y="1197438"/>
          <a:ext cx="543923" cy="139977"/>
        </a:xfrm>
        <a:custGeom>
          <a:avLst/>
          <a:gdLst/>
          <a:ahLst/>
          <a:cxnLst/>
          <a:rect l="0" t="0" r="0" b="0"/>
          <a:pathLst>
            <a:path>
              <a:moveTo>
                <a:pt x="543923" y="0"/>
              </a:moveTo>
              <a:lnTo>
                <a:pt x="543923" y="95390"/>
              </a:lnTo>
              <a:lnTo>
                <a:pt x="0" y="95390"/>
              </a:lnTo>
              <a:lnTo>
                <a:pt x="0" y="13997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22030C-EEB3-4F59-8332-87EFA5718144}">
      <dsp:nvSpPr>
        <dsp:cNvPr id="0" name=""/>
        <dsp:cNvSpPr/>
      </dsp:nvSpPr>
      <dsp:spPr>
        <a:xfrm>
          <a:off x="2970777" y="751837"/>
          <a:ext cx="675854" cy="139977"/>
        </a:xfrm>
        <a:custGeom>
          <a:avLst/>
          <a:gdLst/>
          <a:ahLst/>
          <a:cxnLst/>
          <a:rect l="0" t="0" r="0" b="0"/>
          <a:pathLst>
            <a:path>
              <a:moveTo>
                <a:pt x="675854" y="0"/>
              </a:moveTo>
              <a:lnTo>
                <a:pt x="675854" y="95390"/>
              </a:lnTo>
              <a:lnTo>
                <a:pt x="0" y="95390"/>
              </a:lnTo>
              <a:lnTo>
                <a:pt x="0" y="13997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6E4097-2709-48BC-B5DD-6A2BCEC88217}">
      <dsp:nvSpPr>
        <dsp:cNvPr id="0" name=""/>
        <dsp:cNvSpPr/>
      </dsp:nvSpPr>
      <dsp:spPr>
        <a:xfrm>
          <a:off x="3600911" y="306237"/>
          <a:ext cx="91440" cy="1399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997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38D870-FA2F-42B0-8D98-F5B232391B66}">
      <dsp:nvSpPr>
        <dsp:cNvPr id="0" name=""/>
        <dsp:cNvSpPr/>
      </dsp:nvSpPr>
      <dsp:spPr>
        <a:xfrm>
          <a:off x="3405983" y="614"/>
          <a:ext cx="481296" cy="305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6A9AA-CD3E-4B49-93EA-E6B62BA580C4}">
      <dsp:nvSpPr>
        <dsp:cNvPr id="0" name=""/>
        <dsp:cNvSpPr/>
      </dsp:nvSpPr>
      <dsp:spPr>
        <a:xfrm>
          <a:off x="3459460" y="51417"/>
          <a:ext cx="481296" cy="3056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集团</a:t>
          </a:r>
        </a:p>
      </dsp:txBody>
      <dsp:txXfrm>
        <a:off x="3468411" y="60368"/>
        <a:ext cx="463394" cy="287721"/>
      </dsp:txXfrm>
    </dsp:sp>
    <dsp:sp modelId="{D75983D0-478E-42A8-B53E-2560DFF586B5}">
      <dsp:nvSpPr>
        <dsp:cNvPr id="0" name=""/>
        <dsp:cNvSpPr/>
      </dsp:nvSpPr>
      <dsp:spPr>
        <a:xfrm>
          <a:off x="3405983" y="446214"/>
          <a:ext cx="481296" cy="305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4001D4-5428-4C75-8278-155305DEBE3B}">
      <dsp:nvSpPr>
        <dsp:cNvPr id="0" name=""/>
        <dsp:cNvSpPr/>
      </dsp:nvSpPr>
      <dsp:spPr>
        <a:xfrm>
          <a:off x="3459460" y="497018"/>
          <a:ext cx="481296" cy="3056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企业</a:t>
          </a:r>
        </a:p>
      </dsp:txBody>
      <dsp:txXfrm>
        <a:off x="3468411" y="505969"/>
        <a:ext cx="463394" cy="287721"/>
      </dsp:txXfrm>
    </dsp:sp>
    <dsp:sp modelId="{05C1383D-59D8-4354-A6B9-5AA061487DBE}">
      <dsp:nvSpPr>
        <dsp:cNvPr id="0" name=""/>
        <dsp:cNvSpPr/>
      </dsp:nvSpPr>
      <dsp:spPr>
        <a:xfrm>
          <a:off x="2730129" y="891815"/>
          <a:ext cx="481296" cy="305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586F0-1721-4E68-B93C-3129D854DCCB}">
      <dsp:nvSpPr>
        <dsp:cNvPr id="0" name=""/>
        <dsp:cNvSpPr/>
      </dsp:nvSpPr>
      <dsp:spPr>
        <a:xfrm>
          <a:off x="2783606" y="942618"/>
          <a:ext cx="481296" cy="3056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工厂</a:t>
          </a:r>
        </a:p>
      </dsp:txBody>
      <dsp:txXfrm>
        <a:off x="2792557" y="951569"/>
        <a:ext cx="463394" cy="287721"/>
      </dsp:txXfrm>
    </dsp:sp>
    <dsp:sp modelId="{1461CFAD-FCC4-4406-8E28-6F3E9C3FEA9B}">
      <dsp:nvSpPr>
        <dsp:cNvPr id="0" name=""/>
        <dsp:cNvSpPr/>
      </dsp:nvSpPr>
      <dsp:spPr>
        <a:xfrm>
          <a:off x="2186205" y="1337415"/>
          <a:ext cx="481296" cy="305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6C7182-261A-4DF3-AF01-561C6AEED813}">
      <dsp:nvSpPr>
        <dsp:cNvPr id="0" name=""/>
        <dsp:cNvSpPr/>
      </dsp:nvSpPr>
      <dsp:spPr>
        <a:xfrm>
          <a:off x="2239682" y="1388219"/>
          <a:ext cx="481296" cy="3056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车间</a:t>
          </a:r>
        </a:p>
      </dsp:txBody>
      <dsp:txXfrm>
        <a:off x="2248633" y="1397170"/>
        <a:ext cx="463394" cy="287721"/>
      </dsp:txXfrm>
    </dsp:sp>
    <dsp:sp modelId="{71747399-D4FE-4D9B-A3CE-570D9684AB51}">
      <dsp:nvSpPr>
        <dsp:cNvPr id="0" name=""/>
        <dsp:cNvSpPr/>
      </dsp:nvSpPr>
      <dsp:spPr>
        <a:xfrm>
          <a:off x="1424552" y="1783016"/>
          <a:ext cx="481296" cy="305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D73A9-6A98-4C22-8A16-4B2DC8F505D4}">
      <dsp:nvSpPr>
        <dsp:cNvPr id="0" name=""/>
        <dsp:cNvSpPr/>
      </dsp:nvSpPr>
      <dsp:spPr>
        <a:xfrm>
          <a:off x="1478029" y="1833819"/>
          <a:ext cx="481296" cy="3056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生产线</a:t>
          </a:r>
        </a:p>
      </dsp:txBody>
      <dsp:txXfrm>
        <a:off x="1486980" y="1842770"/>
        <a:ext cx="463394" cy="287721"/>
      </dsp:txXfrm>
    </dsp:sp>
    <dsp:sp modelId="{FF08143D-C068-4B97-BBAF-160628F5CC9D}">
      <dsp:nvSpPr>
        <dsp:cNvPr id="0" name=""/>
        <dsp:cNvSpPr/>
      </dsp:nvSpPr>
      <dsp:spPr>
        <a:xfrm>
          <a:off x="1424552" y="2228616"/>
          <a:ext cx="481296" cy="305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14B778-FAA2-44B2-A5F8-9B1C647C9414}">
      <dsp:nvSpPr>
        <dsp:cNvPr id="0" name=""/>
        <dsp:cNvSpPr/>
      </dsp:nvSpPr>
      <dsp:spPr>
        <a:xfrm>
          <a:off x="1478029" y="2279420"/>
          <a:ext cx="481296" cy="3056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生产单元</a:t>
          </a:r>
        </a:p>
      </dsp:txBody>
      <dsp:txXfrm>
        <a:off x="1486980" y="2288371"/>
        <a:ext cx="463394" cy="287721"/>
      </dsp:txXfrm>
    </dsp:sp>
    <dsp:sp modelId="{3BCA95BC-A325-4D4E-9292-AB189A890461}">
      <dsp:nvSpPr>
        <dsp:cNvPr id="0" name=""/>
        <dsp:cNvSpPr/>
      </dsp:nvSpPr>
      <dsp:spPr>
        <a:xfrm>
          <a:off x="905141" y="2674216"/>
          <a:ext cx="481296" cy="305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080EE0-9E51-4029-B324-958B66856457}">
      <dsp:nvSpPr>
        <dsp:cNvPr id="0" name=""/>
        <dsp:cNvSpPr/>
      </dsp:nvSpPr>
      <dsp:spPr>
        <a:xfrm>
          <a:off x="958618" y="2725020"/>
          <a:ext cx="481296" cy="3056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设备</a:t>
          </a:r>
        </a:p>
      </dsp:txBody>
      <dsp:txXfrm>
        <a:off x="967569" y="2733971"/>
        <a:ext cx="463394" cy="287721"/>
      </dsp:txXfrm>
    </dsp:sp>
    <dsp:sp modelId="{86FAED08-1666-4D6C-86C6-7B3FD3F93025}">
      <dsp:nvSpPr>
        <dsp:cNvPr id="0" name=""/>
        <dsp:cNvSpPr/>
      </dsp:nvSpPr>
      <dsp:spPr>
        <a:xfrm>
          <a:off x="1989046" y="2674216"/>
          <a:ext cx="481296" cy="305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1B6A30-B53B-4F08-89BB-9487FE3BC3E7}">
      <dsp:nvSpPr>
        <dsp:cNvPr id="0" name=""/>
        <dsp:cNvSpPr/>
      </dsp:nvSpPr>
      <dsp:spPr>
        <a:xfrm>
          <a:off x="2042524" y="2725020"/>
          <a:ext cx="481296" cy="3056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其他</a:t>
          </a:r>
        </a:p>
      </dsp:txBody>
      <dsp:txXfrm>
        <a:off x="2051475" y="2733971"/>
        <a:ext cx="463394" cy="287721"/>
      </dsp:txXfrm>
    </dsp:sp>
    <dsp:sp modelId="{7F8FE63E-3157-4E49-AF28-F74BA6AF3C36}">
      <dsp:nvSpPr>
        <dsp:cNvPr id="0" name=""/>
        <dsp:cNvSpPr/>
      </dsp:nvSpPr>
      <dsp:spPr>
        <a:xfrm>
          <a:off x="2186205" y="1783016"/>
          <a:ext cx="481296" cy="305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A87D99-F47E-4461-A399-DB8D60D74909}">
      <dsp:nvSpPr>
        <dsp:cNvPr id="0" name=""/>
        <dsp:cNvSpPr/>
      </dsp:nvSpPr>
      <dsp:spPr>
        <a:xfrm>
          <a:off x="2239682" y="1833819"/>
          <a:ext cx="481296" cy="3056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仓库</a:t>
          </a:r>
        </a:p>
      </dsp:txBody>
      <dsp:txXfrm>
        <a:off x="2248633" y="1842770"/>
        <a:ext cx="463394" cy="287721"/>
      </dsp:txXfrm>
    </dsp:sp>
    <dsp:sp modelId="{1BA41F38-DB4D-45FA-AF1B-0FA4B2957C50}">
      <dsp:nvSpPr>
        <dsp:cNvPr id="0" name=""/>
        <dsp:cNvSpPr/>
      </dsp:nvSpPr>
      <dsp:spPr>
        <a:xfrm>
          <a:off x="2945788" y="1783016"/>
          <a:ext cx="481296" cy="305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567051-2FC0-4859-9E49-B6B05E967C7E}">
      <dsp:nvSpPr>
        <dsp:cNvPr id="0" name=""/>
        <dsp:cNvSpPr/>
      </dsp:nvSpPr>
      <dsp:spPr>
        <a:xfrm>
          <a:off x="2999266" y="1833819"/>
          <a:ext cx="481296" cy="3056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其他</a:t>
          </a:r>
        </a:p>
      </dsp:txBody>
      <dsp:txXfrm>
        <a:off x="3008217" y="1842770"/>
        <a:ext cx="463394" cy="287721"/>
      </dsp:txXfrm>
    </dsp:sp>
    <dsp:sp modelId="{232679BF-5742-4985-B5DF-6DF3795919EC}">
      <dsp:nvSpPr>
        <dsp:cNvPr id="0" name=""/>
        <dsp:cNvSpPr/>
      </dsp:nvSpPr>
      <dsp:spPr>
        <a:xfrm>
          <a:off x="3277002" y="1337415"/>
          <a:ext cx="481296" cy="305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508B1D-DBFD-4EF3-9FC7-5749345652B6}">
      <dsp:nvSpPr>
        <dsp:cNvPr id="0" name=""/>
        <dsp:cNvSpPr/>
      </dsp:nvSpPr>
      <dsp:spPr>
        <a:xfrm>
          <a:off x="3330480" y="1388219"/>
          <a:ext cx="481296" cy="3056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厂科室</a:t>
          </a:r>
        </a:p>
      </dsp:txBody>
      <dsp:txXfrm>
        <a:off x="3339431" y="1397170"/>
        <a:ext cx="463394" cy="287721"/>
      </dsp:txXfrm>
    </dsp:sp>
    <dsp:sp modelId="{ED4E8A88-F3FB-4DDA-929B-EB188D78B98A}">
      <dsp:nvSpPr>
        <dsp:cNvPr id="0" name=""/>
        <dsp:cNvSpPr/>
      </dsp:nvSpPr>
      <dsp:spPr>
        <a:xfrm>
          <a:off x="4064530" y="891815"/>
          <a:ext cx="481296" cy="305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4433CA-821C-4E9A-A56C-AB80E06F7E7E}">
      <dsp:nvSpPr>
        <dsp:cNvPr id="0" name=""/>
        <dsp:cNvSpPr/>
      </dsp:nvSpPr>
      <dsp:spPr>
        <a:xfrm>
          <a:off x="4118007" y="942618"/>
          <a:ext cx="481296" cy="3056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机关部室</a:t>
          </a:r>
        </a:p>
      </dsp:txBody>
      <dsp:txXfrm>
        <a:off x="4126958" y="951569"/>
        <a:ext cx="463394" cy="287721"/>
      </dsp:txXfrm>
    </dsp:sp>
    <dsp:sp modelId="{108DF3DC-FB2D-4B8C-93DF-611466072608}">
      <dsp:nvSpPr>
        <dsp:cNvPr id="0" name=""/>
        <dsp:cNvSpPr/>
      </dsp:nvSpPr>
      <dsp:spPr>
        <a:xfrm>
          <a:off x="4064530" y="1337415"/>
          <a:ext cx="481296" cy="305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5A066-FD98-460F-A4AD-A1CCE34513DC}">
      <dsp:nvSpPr>
        <dsp:cNvPr id="0" name=""/>
        <dsp:cNvSpPr/>
      </dsp:nvSpPr>
      <dsp:spPr>
        <a:xfrm>
          <a:off x="4118007" y="1388219"/>
          <a:ext cx="481296" cy="3056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机关科室</a:t>
          </a:r>
        </a:p>
      </dsp:txBody>
      <dsp:txXfrm>
        <a:off x="4126958" y="1397170"/>
        <a:ext cx="463394" cy="2877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5E0995-B1FA-4985-9E73-F9DC49AB6F14}">
      <dsp:nvSpPr>
        <dsp:cNvPr id="0" name=""/>
        <dsp:cNvSpPr/>
      </dsp:nvSpPr>
      <dsp:spPr>
        <a:xfrm>
          <a:off x="516298" y="12"/>
          <a:ext cx="638783" cy="2942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7D434A-9D83-4D76-9BA3-F61CCB18F7C6}">
      <dsp:nvSpPr>
        <dsp:cNvPr id="0" name=""/>
        <dsp:cNvSpPr/>
      </dsp:nvSpPr>
      <dsp:spPr>
        <a:xfrm>
          <a:off x="567783" y="48922"/>
          <a:ext cx="638783" cy="2942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工艺测量点</a:t>
          </a:r>
        </a:p>
      </dsp:txBody>
      <dsp:txXfrm>
        <a:off x="576401" y="57540"/>
        <a:ext cx="621547" cy="277002"/>
      </dsp:txXfrm>
    </dsp:sp>
    <dsp:sp modelId="{0D9B3C79-1E63-4769-A0D2-AFAF5B0C2919}">
      <dsp:nvSpPr>
        <dsp:cNvPr id="0" name=""/>
        <dsp:cNvSpPr/>
      </dsp:nvSpPr>
      <dsp:spPr>
        <a:xfrm>
          <a:off x="1570941" y="6"/>
          <a:ext cx="614239" cy="2942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C55BA-8AC4-498C-87EC-DD4065BE87EB}">
      <dsp:nvSpPr>
        <dsp:cNvPr id="0" name=""/>
        <dsp:cNvSpPr/>
      </dsp:nvSpPr>
      <dsp:spPr>
        <a:xfrm>
          <a:off x="1622426" y="48916"/>
          <a:ext cx="614239" cy="2942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设备监控点</a:t>
          </a:r>
        </a:p>
      </dsp:txBody>
      <dsp:txXfrm>
        <a:off x="1631044" y="57534"/>
        <a:ext cx="597003" cy="277002"/>
      </dsp:txXfrm>
    </dsp:sp>
    <dsp:sp modelId="{83EC74FB-1326-4CD7-A8AA-08E87D3429D6}">
      <dsp:nvSpPr>
        <dsp:cNvPr id="0" name=""/>
        <dsp:cNvSpPr/>
      </dsp:nvSpPr>
      <dsp:spPr>
        <a:xfrm>
          <a:off x="2585771" y="6"/>
          <a:ext cx="601969" cy="2942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3B6197-6973-4FEF-B879-D97E097C48AA}">
      <dsp:nvSpPr>
        <dsp:cNvPr id="0" name=""/>
        <dsp:cNvSpPr/>
      </dsp:nvSpPr>
      <dsp:spPr>
        <a:xfrm>
          <a:off x="2637257" y="48916"/>
          <a:ext cx="601969" cy="2942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操作巡检点</a:t>
          </a:r>
        </a:p>
      </dsp:txBody>
      <dsp:txXfrm>
        <a:off x="2645875" y="57534"/>
        <a:ext cx="584733" cy="277002"/>
      </dsp:txXfrm>
    </dsp:sp>
    <dsp:sp modelId="{DCA2BDA3-FC6F-4AAE-AE8F-842EB3789BDA}">
      <dsp:nvSpPr>
        <dsp:cNvPr id="0" name=""/>
        <dsp:cNvSpPr/>
      </dsp:nvSpPr>
      <dsp:spPr>
        <a:xfrm>
          <a:off x="3535082" y="6"/>
          <a:ext cx="595834" cy="29423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B4EEEA-6FD5-4102-9F65-7FE52A70B5C2}">
      <dsp:nvSpPr>
        <dsp:cNvPr id="0" name=""/>
        <dsp:cNvSpPr/>
      </dsp:nvSpPr>
      <dsp:spPr>
        <a:xfrm>
          <a:off x="3586567" y="48916"/>
          <a:ext cx="595834" cy="2942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能源测量点</a:t>
          </a:r>
        </a:p>
      </dsp:txBody>
      <dsp:txXfrm>
        <a:off x="3595185" y="57534"/>
        <a:ext cx="578598" cy="2770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5E0995-B1FA-4985-9E73-F9DC49AB6F14}">
      <dsp:nvSpPr>
        <dsp:cNvPr id="0" name=""/>
        <dsp:cNvSpPr/>
      </dsp:nvSpPr>
      <dsp:spPr>
        <a:xfrm>
          <a:off x="520035" y="6"/>
          <a:ext cx="463366" cy="2942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7D434A-9D83-4D76-9BA3-F61CCB18F7C6}">
      <dsp:nvSpPr>
        <dsp:cNvPr id="0" name=""/>
        <dsp:cNvSpPr/>
      </dsp:nvSpPr>
      <dsp:spPr>
        <a:xfrm>
          <a:off x="571520" y="48916"/>
          <a:ext cx="463366" cy="2942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物料</a:t>
          </a:r>
        </a:p>
      </dsp:txBody>
      <dsp:txXfrm>
        <a:off x="580138" y="57534"/>
        <a:ext cx="446130" cy="277002"/>
      </dsp:txXfrm>
    </dsp:sp>
    <dsp:sp modelId="{0D9B3C79-1E63-4769-A0D2-AFAF5B0C2919}">
      <dsp:nvSpPr>
        <dsp:cNvPr id="0" name=""/>
        <dsp:cNvSpPr/>
      </dsp:nvSpPr>
      <dsp:spPr>
        <a:xfrm>
          <a:off x="1321220" y="6"/>
          <a:ext cx="463366" cy="2942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C55BA-8AC4-498C-87EC-DD4065BE87EB}">
      <dsp:nvSpPr>
        <dsp:cNvPr id="0" name=""/>
        <dsp:cNvSpPr/>
      </dsp:nvSpPr>
      <dsp:spPr>
        <a:xfrm>
          <a:off x="1372706" y="48916"/>
          <a:ext cx="463366" cy="2942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工艺</a:t>
          </a:r>
        </a:p>
      </dsp:txBody>
      <dsp:txXfrm>
        <a:off x="1381324" y="57534"/>
        <a:ext cx="446130" cy="277002"/>
      </dsp:txXfrm>
    </dsp:sp>
    <dsp:sp modelId="{83EC74FB-1326-4CD7-A8AA-08E87D3429D6}">
      <dsp:nvSpPr>
        <dsp:cNvPr id="0" name=""/>
        <dsp:cNvSpPr/>
      </dsp:nvSpPr>
      <dsp:spPr>
        <a:xfrm>
          <a:off x="2122406" y="6"/>
          <a:ext cx="463366" cy="2942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3B6197-6973-4FEF-B879-D97E097C48AA}">
      <dsp:nvSpPr>
        <dsp:cNvPr id="0" name=""/>
        <dsp:cNvSpPr/>
      </dsp:nvSpPr>
      <dsp:spPr>
        <a:xfrm>
          <a:off x="2173891" y="48916"/>
          <a:ext cx="463366" cy="2942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BOM</a:t>
          </a:r>
          <a:endParaRPr lang="zh-CN" altLang="en-US" sz="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82509" y="57534"/>
        <a:ext cx="446130" cy="277002"/>
      </dsp:txXfrm>
    </dsp:sp>
    <dsp:sp modelId="{DCA2BDA3-FC6F-4AAE-AE8F-842EB3789BDA}">
      <dsp:nvSpPr>
        <dsp:cNvPr id="0" name=""/>
        <dsp:cNvSpPr/>
      </dsp:nvSpPr>
      <dsp:spPr>
        <a:xfrm>
          <a:off x="2866361" y="6"/>
          <a:ext cx="463366" cy="29423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B4EEEA-6FD5-4102-9F65-7FE52A70B5C2}">
      <dsp:nvSpPr>
        <dsp:cNvPr id="0" name=""/>
        <dsp:cNvSpPr/>
      </dsp:nvSpPr>
      <dsp:spPr>
        <a:xfrm>
          <a:off x="2917847" y="48916"/>
          <a:ext cx="463366" cy="2942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检验标准</a:t>
          </a:r>
        </a:p>
      </dsp:txBody>
      <dsp:txXfrm>
        <a:off x="2926465" y="57534"/>
        <a:ext cx="446130" cy="277002"/>
      </dsp:txXfrm>
    </dsp:sp>
    <dsp:sp modelId="{55364B52-FA86-4589-BDCD-2E1A9F439072}">
      <dsp:nvSpPr>
        <dsp:cNvPr id="0" name=""/>
        <dsp:cNvSpPr/>
      </dsp:nvSpPr>
      <dsp:spPr>
        <a:xfrm>
          <a:off x="3667547" y="6"/>
          <a:ext cx="463366" cy="2942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056323-A80D-4A11-A4B9-1E3EB251B7FD}">
      <dsp:nvSpPr>
        <dsp:cNvPr id="0" name=""/>
        <dsp:cNvSpPr/>
      </dsp:nvSpPr>
      <dsp:spPr>
        <a:xfrm>
          <a:off x="3719032" y="48916"/>
          <a:ext cx="463366" cy="2942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产品</a:t>
          </a:r>
        </a:p>
      </dsp:txBody>
      <dsp:txXfrm>
        <a:off x="3727650" y="57534"/>
        <a:ext cx="446130" cy="2770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82DB8-CCE2-4A8F-B41C-35749191716B}">
      <dsp:nvSpPr>
        <dsp:cNvPr id="0" name=""/>
        <dsp:cNvSpPr/>
      </dsp:nvSpPr>
      <dsp:spPr>
        <a:xfrm>
          <a:off x="1067705" y="277900"/>
          <a:ext cx="517389" cy="127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661"/>
              </a:lnTo>
              <a:lnTo>
                <a:pt x="517389" y="86661"/>
              </a:lnTo>
              <a:lnTo>
                <a:pt x="517389" y="12716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B18608-4DEC-46CA-BDE8-B7AD38BAF0E3}">
      <dsp:nvSpPr>
        <dsp:cNvPr id="0" name=""/>
        <dsp:cNvSpPr/>
      </dsp:nvSpPr>
      <dsp:spPr>
        <a:xfrm>
          <a:off x="593407" y="277900"/>
          <a:ext cx="474297" cy="127168"/>
        </a:xfrm>
        <a:custGeom>
          <a:avLst/>
          <a:gdLst/>
          <a:ahLst/>
          <a:cxnLst/>
          <a:rect l="0" t="0" r="0" b="0"/>
          <a:pathLst>
            <a:path>
              <a:moveTo>
                <a:pt x="474297" y="0"/>
              </a:moveTo>
              <a:lnTo>
                <a:pt x="474297" y="86661"/>
              </a:lnTo>
              <a:lnTo>
                <a:pt x="0" y="86661"/>
              </a:lnTo>
              <a:lnTo>
                <a:pt x="0" y="12716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5E0995-B1FA-4985-9E73-F9DC49AB6F14}">
      <dsp:nvSpPr>
        <dsp:cNvPr id="0" name=""/>
        <dsp:cNvSpPr/>
      </dsp:nvSpPr>
      <dsp:spPr>
        <a:xfrm>
          <a:off x="766310" y="241"/>
          <a:ext cx="602789" cy="2776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7D434A-9D83-4D76-9BA3-F61CCB18F7C6}">
      <dsp:nvSpPr>
        <dsp:cNvPr id="0" name=""/>
        <dsp:cNvSpPr/>
      </dsp:nvSpPr>
      <dsp:spPr>
        <a:xfrm>
          <a:off x="814894" y="46396"/>
          <a:ext cx="602789" cy="2776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组织机构</a:t>
          </a:r>
        </a:p>
      </dsp:txBody>
      <dsp:txXfrm>
        <a:off x="823026" y="54528"/>
        <a:ext cx="586525" cy="261394"/>
      </dsp:txXfrm>
    </dsp:sp>
    <dsp:sp modelId="{48805963-23AE-4943-96C5-93545DD626B1}">
      <dsp:nvSpPr>
        <dsp:cNvPr id="0" name=""/>
        <dsp:cNvSpPr/>
      </dsp:nvSpPr>
      <dsp:spPr>
        <a:xfrm>
          <a:off x="374779" y="405069"/>
          <a:ext cx="437257" cy="2776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5105B9-EB21-484B-B0B7-54A4F330BFAC}">
      <dsp:nvSpPr>
        <dsp:cNvPr id="0" name=""/>
        <dsp:cNvSpPr/>
      </dsp:nvSpPr>
      <dsp:spPr>
        <a:xfrm>
          <a:off x="423363" y="451223"/>
          <a:ext cx="437257" cy="2776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班组</a:t>
          </a:r>
        </a:p>
      </dsp:txBody>
      <dsp:txXfrm>
        <a:off x="431495" y="459355"/>
        <a:ext cx="420993" cy="261394"/>
      </dsp:txXfrm>
    </dsp:sp>
    <dsp:sp modelId="{C8B2F2A9-1208-4FC1-BC15-1B7C66328633}">
      <dsp:nvSpPr>
        <dsp:cNvPr id="0" name=""/>
        <dsp:cNvSpPr/>
      </dsp:nvSpPr>
      <dsp:spPr>
        <a:xfrm>
          <a:off x="1366466" y="405069"/>
          <a:ext cx="437257" cy="2776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E6886-E637-470D-AE2D-C859A781050E}">
      <dsp:nvSpPr>
        <dsp:cNvPr id="0" name=""/>
        <dsp:cNvSpPr/>
      </dsp:nvSpPr>
      <dsp:spPr>
        <a:xfrm>
          <a:off x="1415050" y="451223"/>
          <a:ext cx="437257" cy="2776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岗位</a:t>
          </a:r>
        </a:p>
      </dsp:txBody>
      <dsp:txXfrm>
        <a:off x="1423182" y="459355"/>
        <a:ext cx="420993" cy="2613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dirty="0">
                <a:latin typeface="华文细黑" panose="02010600040101010101" pitchFamily="2" charset="-122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>
                <a:latin typeface="华文细黑" panose="02010600040101010101" pitchFamily="2" charset="-122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6C1E3FB-EC67-41A2-B431-57A68E269CC7}" type="datetimeFigureOut">
              <a:rPr lang="zh-CN" altLang="en-US"/>
              <a:pPr>
                <a:defRPr/>
              </a:pPr>
              <a:t>2018-07-21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dirty="0">
                <a:latin typeface="华文细黑" panose="02010600040101010101" pitchFamily="2" charset="-122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>
                <a:latin typeface="华文细黑" panose="02010600040101010101" pitchFamily="2" charset="-122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A7BE4C6-C563-4AB4-8EF8-9617D76653A9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40352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defTabSz="990600" eaLnBrk="1" hangingPunct="1">
              <a:defRPr sz="13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defTabSz="990600" eaLnBrk="1" hangingPunct="1">
              <a:defRPr sz="13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defTabSz="990600" eaLnBrk="1" hangingPunct="1">
              <a:defRPr sz="13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defTabSz="990600" eaLnBrk="1" hangingPunct="1">
              <a:defRPr sz="13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5BE02CB-6174-4C2A-B069-6445A2A1D81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90263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9101" y="3063964"/>
            <a:ext cx="7010123" cy="670509"/>
          </a:xfrm>
        </p:spPr>
        <p:txBody>
          <a:bodyPr anchor="b"/>
          <a:lstStyle>
            <a:lvl1pPr algn="l">
              <a:defRPr sz="3600">
                <a:solidFill>
                  <a:srgbClr val="006699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altLang="zh-CN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19101" y="3906280"/>
            <a:ext cx="11254063" cy="5865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60"/>
              </a:spcBef>
              <a:buNone/>
              <a:defRPr sz="2800">
                <a:solidFill>
                  <a:srgbClr val="191919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19101" y="5138058"/>
            <a:ext cx="11254063" cy="5865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60"/>
              </a:spcBef>
              <a:buNone/>
              <a:defRPr sz="1800">
                <a:solidFill>
                  <a:srgbClr val="191919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/>
          <p:cNvGrpSpPr/>
          <p:nvPr userDrawn="1"/>
        </p:nvGrpSpPr>
        <p:grpSpPr bwMode="auto">
          <a:xfrm>
            <a:off x="-9525" y="0"/>
            <a:ext cx="12201525" cy="4714875"/>
            <a:chOff x="-9525" y="0"/>
            <a:chExt cx="12201525" cy="4714752"/>
          </a:xfrm>
        </p:grpSpPr>
        <p:pic>
          <p:nvPicPr>
            <p:cNvPr id="6" name="图片 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525" y="0"/>
              <a:ext cx="12193588" cy="393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 userDrawn="1"/>
          </p:nvSpPr>
          <p:spPr>
            <a:xfrm>
              <a:off x="0" y="1376327"/>
              <a:ext cx="12192000" cy="3338425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  <a:gs pos="77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3" tIns="60957" rIns="121913" bIns="60957"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sp>
        <p:nvSpPr>
          <p:cNvPr id="4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9101" y="3063964"/>
            <a:ext cx="7010123" cy="670509"/>
          </a:xfrm>
        </p:spPr>
        <p:txBody>
          <a:bodyPr anchor="b"/>
          <a:lstStyle>
            <a:lvl1pPr algn="l">
              <a:defRPr sz="3600">
                <a:solidFill>
                  <a:srgbClr val="006699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altLang="zh-CN" dirty="0"/>
          </a:p>
        </p:txBody>
      </p:sp>
      <p:sp>
        <p:nvSpPr>
          <p:cNvPr id="6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19101" y="3906280"/>
            <a:ext cx="11254063" cy="5865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60"/>
              </a:spcBef>
              <a:buNone/>
              <a:defRPr sz="2800">
                <a:solidFill>
                  <a:srgbClr val="191919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19101" y="5138058"/>
            <a:ext cx="11254063" cy="5865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60"/>
              </a:spcBef>
              <a:buNone/>
              <a:defRPr sz="1800">
                <a:solidFill>
                  <a:srgbClr val="191919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5900" y="628650"/>
            <a:ext cx="11760200" cy="69532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5900" y="1474788"/>
            <a:ext cx="11760200" cy="4864100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6699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分段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/>
          <p:nvPr userDrawn="1"/>
        </p:nvGrpSpPr>
        <p:grpSpPr bwMode="auto">
          <a:xfrm>
            <a:off x="9102725" y="6115050"/>
            <a:ext cx="2846388" cy="561975"/>
            <a:chOff x="6826516" y="4585796"/>
            <a:chExt cx="2134922" cy="421972"/>
          </a:xfrm>
        </p:grpSpPr>
        <p:pic>
          <p:nvPicPr>
            <p:cNvPr id="4" name="Picture 26"/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8520" y="4585796"/>
              <a:ext cx="162918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516" y="4882038"/>
              <a:ext cx="1705359" cy="125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9"/>
          <p:cNvSpPr>
            <a:spLocks noChangeArrowheads="1"/>
          </p:cNvSpPr>
          <p:nvPr userDrawn="1"/>
        </p:nvSpPr>
        <p:spPr bwMode="auto">
          <a:xfrm>
            <a:off x="236538" y="6521450"/>
            <a:ext cx="8572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fld id="{9A4B6373-4FF9-43B4-ABEB-A2175D6F822C}" type="slidenum">
              <a:rPr lang="de-DE" altLang="zh-CN" sz="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5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None/>
              </a:pPr>
              <a:t>‹#›</a:t>
            </a:fld>
            <a:endParaRPr lang="zh-CN" altLang="en-GB" sz="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ctrTitle" sz="quarter"/>
          </p:nvPr>
        </p:nvSpPr>
        <p:spPr>
          <a:xfrm>
            <a:off x="3128982" y="2667000"/>
            <a:ext cx="5334000" cy="914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zh-CN" sz="4800" b="1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 userDrawn="1"/>
        </p:nvGrpSpPr>
        <p:grpSpPr bwMode="auto">
          <a:xfrm>
            <a:off x="9102725" y="6115050"/>
            <a:ext cx="2846388" cy="561975"/>
            <a:chOff x="6826516" y="4585796"/>
            <a:chExt cx="2134922" cy="421972"/>
          </a:xfrm>
        </p:grpSpPr>
        <p:pic>
          <p:nvPicPr>
            <p:cNvPr id="3" name="Picture 26"/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8520" y="4585796"/>
              <a:ext cx="162918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516" y="4882038"/>
              <a:ext cx="1705359" cy="125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236538" y="6521450"/>
            <a:ext cx="8572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fld id="{8D3B4327-34B5-4A18-B59E-30DD8BF5A47C}" type="slidenum">
              <a:rPr lang="de-DE" altLang="zh-CN" sz="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5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None/>
              </a:pPr>
              <a:t>‹#›</a:t>
            </a:fld>
            <a:endParaRPr lang="zh-CN" altLang="en-GB" sz="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6538" y="1474788"/>
            <a:ext cx="11739562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sp>
        <p:nvSpPr>
          <p:cNvPr id="1027" name="Line 4"/>
          <p:cNvSpPr>
            <a:spLocks noChangeShapeType="1"/>
          </p:cNvSpPr>
          <p:nvPr/>
        </p:nvSpPr>
        <p:spPr bwMode="auto">
          <a:xfrm flipV="1">
            <a:off x="215900" y="504825"/>
            <a:ext cx="11760200" cy="0"/>
          </a:xfrm>
          <a:prstGeom prst="line">
            <a:avLst/>
          </a:prstGeom>
          <a:noFill/>
          <a:ln w="12700" cmpd="sng">
            <a:solidFill>
              <a:schemeClr val="tx2">
                <a:lumMod val="75000"/>
              </a:schemeClr>
            </a:solidFill>
            <a:round/>
          </a:ln>
        </p:spPr>
        <p:txBody>
          <a:bodyPr/>
          <a:lstStyle/>
          <a:p>
            <a:pPr eaLnBrk="1" hangingPunct="1">
              <a:defRPr/>
            </a:pPr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028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15900" y="628650"/>
            <a:ext cx="117602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Rectangle 9"/>
          <p:cNvSpPr>
            <a:spLocks noChangeArrowheads="1"/>
          </p:cNvSpPr>
          <p:nvPr userDrawn="1"/>
        </p:nvSpPr>
        <p:spPr bwMode="auto">
          <a:xfrm>
            <a:off x="236538" y="6521450"/>
            <a:ext cx="8572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fld id="{10E98ABE-2CF8-42AB-AF89-99E375564077}" type="slidenum">
              <a:rPr lang="de-DE" altLang="zh-CN" sz="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5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None/>
              </a:pPr>
              <a:t>‹#›</a:t>
            </a:fld>
            <a:endParaRPr lang="zh-CN" altLang="en-GB" sz="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0" name="图片 29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74613"/>
            <a:ext cx="39211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图片 14" descr="北明_副本.png"/>
          <p:cNvPicPr>
            <a:picLocks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400" y="139700"/>
            <a:ext cx="10287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altLang="zh-CN" sz="2000" b="1" dirty="0">
          <a:solidFill>
            <a:srgbClr val="006699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6699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6699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6699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6699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hlink"/>
          </a:solidFill>
          <a:latin typeface="华文中宋" panose="02010600040101010101" pitchFamily="2" charset="-122"/>
          <a:ea typeface="华文中宋" panose="0201060004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hlink"/>
          </a:solidFill>
          <a:latin typeface="华文中宋" panose="02010600040101010101" pitchFamily="2" charset="-122"/>
          <a:ea typeface="华文中宋" panose="0201060004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hlink"/>
          </a:solidFill>
          <a:latin typeface="华文中宋" panose="02010600040101010101" pitchFamily="2" charset="-122"/>
          <a:ea typeface="华文中宋" panose="0201060004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hlink"/>
          </a:solidFill>
          <a:latin typeface="华文中宋" panose="02010600040101010101" pitchFamily="2" charset="-122"/>
          <a:ea typeface="华文中宋" panose="02010600040101010101" pitchFamily="2" charset="-122"/>
        </a:defRPr>
      </a:lvl9pPr>
    </p:titleStyle>
    <p:bodyStyle>
      <a:lvl1pPr marL="177800" indent="-177800" algn="l" rtl="0" eaLnBrk="0" fontAlgn="base" hangingPunct="0">
        <a:lnSpc>
          <a:spcPct val="120000"/>
        </a:lnSpc>
        <a:spcBef>
          <a:spcPts val="6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355600" indent="-177800" algn="l" rtl="0" eaLnBrk="0" fontAlgn="base" hangingPunct="0"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5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535305" indent="-179705" algn="l" rtl="0" eaLnBrk="0" fontAlgn="base" hangingPunct="0">
        <a:spcBef>
          <a:spcPts val="600"/>
        </a:spcBef>
        <a:spcAft>
          <a:spcPct val="0"/>
        </a:spcAft>
        <a:buClr>
          <a:schemeClr val="tx1"/>
        </a:buClr>
        <a:buChar char="•"/>
        <a:defRPr sz="13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203325" indent="-173355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–"/>
        <a:defRPr sz="1600">
          <a:solidFill>
            <a:schemeClr val="bg1"/>
          </a:solidFill>
          <a:latin typeface="Arial" panose="020B0604020202020204" pitchFamily="34" charset="0"/>
          <a:ea typeface="+mn-ea"/>
        </a:defRPr>
      </a:lvl4pPr>
      <a:lvl5pPr marL="1539875" indent="-16383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panose="020B0604020202020204" pitchFamily="34" charset="0"/>
          <a:ea typeface="+mn-ea"/>
        </a:defRPr>
      </a:lvl5pPr>
      <a:lvl6pPr marL="1997075" indent="-163830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panose="020B0604020202020204" pitchFamily="34" charset="0"/>
          <a:ea typeface="+mn-ea"/>
        </a:defRPr>
      </a:lvl6pPr>
      <a:lvl7pPr marL="2454275" indent="-163830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panose="020B0604020202020204" pitchFamily="34" charset="0"/>
          <a:ea typeface="+mn-ea"/>
        </a:defRPr>
      </a:lvl7pPr>
      <a:lvl8pPr marL="2911475" indent="-163830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panose="020B0604020202020204" pitchFamily="34" charset="0"/>
          <a:ea typeface="+mn-ea"/>
        </a:defRPr>
      </a:lvl8pPr>
      <a:lvl9pPr marL="3368675" indent="-163830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9100" y="3063875"/>
            <a:ext cx="7010400" cy="669925"/>
          </a:xfrm>
        </p:spPr>
        <p:txBody>
          <a:bodyPr/>
          <a:lstStyle/>
          <a:p>
            <a:pPr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常山纺织智能制造试点项目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19100" y="3906838"/>
            <a:ext cx="11253788" cy="585787"/>
          </a:xfrm>
        </p:spPr>
        <p:txBody>
          <a:bodyPr/>
          <a:lstStyle/>
          <a:p>
            <a:pPr>
              <a:defRPr/>
            </a:pPr>
            <a:r>
              <a:rPr lang="zh-CN" altLang="en-US" sz="3600" b="1" dirty="0" smtClean="0">
                <a:solidFill>
                  <a:srgbClr val="006699"/>
                </a:solidFill>
                <a:cs typeface="+mj-cs"/>
              </a:rPr>
              <a:t>整体介绍</a:t>
            </a:r>
            <a:endParaRPr lang="zh-CN" altLang="en-US" sz="3600" b="1" dirty="0">
              <a:solidFill>
                <a:srgbClr val="006699"/>
              </a:solidFill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9100" y="5138738"/>
            <a:ext cx="11253788" cy="585787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altLang="zh-CN" b="1" kern="1200" dirty="0" smtClean="0">
                <a:solidFill>
                  <a:srgbClr val="666666"/>
                </a:solidFill>
              </a:rPr>
              <a:t>2018.7</a:t>
            </a:r>
            <a:endParaRPr lang="zh-CN" altLang="en-US" dirty="0"/>
          </a:p>
        </p:txBody>
      </p:sp>
      <p:pic>
        <p:nvPicPr>
          <p:cNvPr id="8197" name="图片 14" descr="北明_副本.pn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522288"/>
            <a:ext cx="148272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395288"/>
            <a:ext cx="658813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83318" y="1681765"/>
            <a:ext cx="6604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gray">
          <a:xfrm>
            <a:off x="1454398" y="1681765"/>
            <a:ext cx="55080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项目概况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216000" y="593725"/>
            <a:ext cx="11760000" cy="695325"/>
          </a:xfrm>
        </p:spPr>
        <p:txBody>
          <a:bodyPr/>
          <a:lstStyle/>
          <a:p>
            <a:r>
              <a:rPr kumimoji="1" lang="zh-CN" altLang="en-US"/>
              <a:t>内容</a:t>
            </a:r>
            <a:endParaRPr kumimoji="1" lang="zh-CN" alt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883" y="1253731"/>
            <a:ext cx="3852658" cy="21941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447" y="3861433"/>
            <a:ext cx="3859402" cy="2198605"/>
          </a:xfrm>
          <a:prstGeom prst="rect">
            <a:avLst/>
          </a:prstGeom>
        </p:spPr>
      </p:pic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948358" y="3203669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1719438" y="3203670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pPr eaLnBrk="0"/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endParaRPr lang="zh-CN" altLang="en-US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948358" y="2450381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en-US" altLang="zh-CN" sz="16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1719438" y="2450381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944548" y="3861529"/>
            <a:ext cx="6604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80000" tIns="46800" rIns="72000" bIns="46800" anchor="ctr"/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1719438" y="3861530"/>
            <a:ext cx="55080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项目范围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939780" y="4571161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gray">
          <a:xfrm>
            <a:off x="1714670" y="4571162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pPr eaLnBrk="0"/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总体流程</a:t>
            </a:r>
            <a:endParaRPr lang="zh-CN" altLang="en-US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939780" y="5180762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gray">
          <a:xfrm>
            <a:off x="1714670" y="5180763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pPr eaLnBrk="0"/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总体进度</a:t>
            </a:r>
            <a:endParaRPr lang="zh-CN" altLang="en-US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 bwMode="auto">
          <a:xfrm>
            <a:off x="827502" y="0"/>
            <a:ext cx="31952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项目范围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2138" y="700088"/>
            <a:ext cx="8467725" cy="5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矩形 18"/>
          <p:cNvSpPr/>
          <p:nvPr/>
        </p:nvSpPr>
        <p:spPr bwMode="gray">
          <a:xfrm>
            <a:off x="1671638" y="523220"/>
            <a:ext cx="7043737" cy="5820430"/>
          </a:xfrm>
          <a:prstGeom prst="rect">
            <a:avLst/>
          </a:prstGeom>
          <a:noFill/>
          <a:ln w="50800">
            <a:solidFill>
              <a:srgbClr val="FF0066"/>
            </a:solidFill>
          </a:ln>
        </p:spPr>
        <p:txBody>
          <a:bodyPr lIns="180000" tIns="46800" rIns="72000" bIns="46800" rtlCol="0" anchor="ctr"/>
          <a:lstStyle/>
          <a:p>
            <a:pPr algn="ctr"/>
            <a:endParaRPr lang="zh-CN" altLang="en-US" sz="18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2"/>
          <p:cNvSpPr txBox="1">
            <a:spLocks noChangeArrowheads="1"/>
          </p:cNvSpPr>
          <p:nvPr/>
        </p:nvSpPr>
        <p:spPr bwMode="auto">
          <a:xfrm>
            <a:off x="1609768" y="1668442"/>
            <a:ext cx="2197100" cy="19034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45720" rIns="0"/>
          <a:lstStyle/>
          <a:p>
            <a:pPr fontAlgn="base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rgbClr val="78A22F"/>
              </a:buClr>
              <a:buFont typeface="Wingdings" pitchFamily="2" charset="2"/>
              <a:buChar char="§"/>
            </a:pPr>
            <a:endParaRPr lang="zh-CN" altLang="zh-CN" sz="1300" b="1">
              <a:solidFill>
                <a:srgbClr val="72727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4"/>
          <p:cNvSpPr>
            <a:spLocks noChangeArrowheads="1"/>
          </p:cNvSpPr>
          <p:nvPr/>
        </p:nvSpPr>
        <p:spPr bwMode="auto">
          <a:xfrm>
            <a:off x="1552618" y="1205836"/>
            <a:ext cx="2641600" cy="649288"/>
          </a:xfrm>
          <a:prstGeom prst="rect">
            <a:avLst/>
          </a:prstGeom>
          <a:solidFill>
            <a:srgbClr val="0070C0"/>
          </a:solidFill>
          <a:ln>
            <a:noFill/>
            <a:headEnd/>
            <a:tailEnd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DBDBFF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ts val="300"/>
              </a:spcAft>
              <a:tabLst>
                <a:tab pos="457200" algn="l"/>
              </a:tabLst>
            </a:pP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组织范围 </a:t>
            </a:r>
          </a:p>
        </p:txBody>
      </p:sp>
      <p:sp>
        <p:nvSpPr>
          <p:cNvPr id="4" name="Rectangle 25"/>
          <p:cNvSpPr>
            <a:spLocks noChangeArrowheads="1"/>
          </p:cNvSpPr>
          <p:nvPr/>
        </p:nvSpPr>
        <p:spPr bwMode="auto">
          <a:xfrm>
            <a:off x="1555793" y="1192192"/>
            <a:ext cx="2640013" cy="4730750"/>
          </a:xfrm>
          <a:prstGeom prst="rect">
            <a:avLst/>
          </a:prstGeom>
          <a:noFill/>
          <a:ln w="12700">
            <a:solidFill>
              <a:srgbClr val="006699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5" name="Text Box 26"/>
          <p:cNvSpPr txBox="1">
            <a:spLocks noChangeArrowheads="1"/>
          </p:cNvSpPr>
          <p:nvPr/>
        </p:nvSpPr>
        <p:spPr bwMode="auto">
          <a:xfrm>
            <a:off x="4630781" y="1684317"/>
            <a:ext cx="2197100" cy="19034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45720" rIns="0"/>
          <a:lstStyle/>
          <a:p>
            <a:pPr fontAlgn="base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rgbClr val="78A22F"/>
              </a:buClr>
              <a:buFont typeface="Wingdings" pitchFamily="2" charset="2"/>
              <a:buChar char="§"/>
            </a:pPr>
            <a:endParaRPr lang="zh-CN" altLang="zh-CN" sz="1300" b="1">
              <a:solidFill>
                <a:srgbClr val="72727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27"/>
          <p:cNvSpPr>
            <a:spLocks noChangeArrowheads="1"/>
          </p:cNvSpPr>
          <p:nvPr/>
        </p:nvSpPr>
        <p:spPr bwMode="auto">
          <a:xfrm>
            <a:off x="4573631" y="1208067"/>
            <a:ext cx="2641600" cy="649288"/>
          </a:xfrm>
          <a:prstGeom prst="rect">
            <a:avLst/>
          </a:prstGeom>
          <a:solidFill>
            <a:srgbClr val="0070C0"/>
          </a:solidFill>
          <a:ln>
            <a:noFill/>
            <a:headEnd/>
            <a:tailEnd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DBDBFF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ts val="300"/>
              </a:spcAft>
              <a:tabLst>
                <a:tab pos="457200" algn="l"/>
              </a:tabLst>
            </a:pPr>
            <a:r>
              <a:rPr kumimoji="1"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业务范围 </a:t>
            </a:r>
          </a:p>
        </p:txBody>
      </p:sp>
      <p:sp>
        <p:nvSpPr>
          <p:cNvPr id="7" name="Rectangle 28"/>
          <p:cNvSpPr>
            <a:spLocks noChangeArrowheads="1"/>
          </p:cNvSpPr>
          <p:nvPr/>
        </p:nvSpPr>
        <p:spPr bwMode="auto">
          <a:xfrm>
            <a:off x="4576806" y="1208067"/>
            <a:ext cx="2640012" cy="4730750"/>
          </a:xfrm>
          <a:prstGeom prst="rect">
            <a:avLst/>
          </a:prstGeom>
          <a:noFill/>
          <a:ln w="12700">
            <a:solidFill>
              <a:srgbClr val="006699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" name="Text Box 29"/>
          <p:cNvSpPr txBox="1">
            <a:spLocks noChangeArrowheads="1"/>
          </p:cNvSpPr>
          <p:nvPr/>
        </p:nvSpPr>
        <p:spPr bwMode="auto">
          <a:xfrm>
            <a:off x="7570831" y="1684317"/>
            <a:ext cx="2197100" cy="19034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45720" rIns="0"/>
          <a:lstStyle/>
          <a:p>
            <a:pPr fontAlgn="base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rgbClr val="78A22F"/>
              </a:buClr>
              <a:buFont typeface="Wingdings" pitchFamily="2" charset="2"/>
              <a:buChar char="§"/>
            </a:pPr>
            <a:endParaRPr lang="zh-CN" altLang="zh-CN" sz="1300" b="1">
              <a:solidFill>
                <a:srgbClr val="72727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30"/>
          <p:cNvSpPr>
            <a:spLocks noChangeArrowheads="1"/>
          </p:cNvSpPr>
          <p:nvPr/>
        </p:nvSpPr>
        <p:spPr bwMode="auto">
          <a:xfrm>
            <a:off x="7513681" y="1208067"/>
            <a:ext cx="2641600" cy="649288"/>
          </a:xfrm>
          <a:prstGeom prst="rect">
            <a:avLst/>
          </a:prstGeom>
          <a:solidFill>
            <a:srgbClr val="0070C0"/>
          </a:solidFill>
          <a:ln>
            <a:noFill/>
            <a:headEnd/>
            <a:tailEnd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DBDBFF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ts val="300"/>
              </a:spcAft>
              <a:tabLst>
                <a:tab pos="457200" algn="l"/>
              </a:tabLst>
            </a:pPr>
            <a:r>
              <a:rPr kumimoji="1"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功能范围 </a:t>
            </a:r>
          </a:p>
        </p:txBody>
      </p:sp>
      <p:sp>
        <p:nvSpPr>
          <p:cNvPr id="10" name="Rectangle 31"/>
          <p:cNvSpPr>
            <a:spLocks noChangeArrowheads="1"/>
          </p:cNvSpPr>
          <p:nvPr/>
        </p:nvSpPr>
        <p:spPr bwMode="auto">
          <a:xfrm>
            <a:off x="7516856" y="1208067"/>
            <a:ext cx="2640012" cy="4730750"/>
          </a:xfrm>
          <a:prstGeom prst="rect">
            <a:avLst/>
          </a:prstGeom>
          <a:noFill/>
          <a:ln w="12700">
            <a:solidFill>
              <a:srgbClr val="006699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gray">
          <a:xfrm>
            <a:off x="1552618" y="1962130"/>
            <a:ext cx="2663825" cy="164352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0" fontAlgn="base" hangingPunct="0">
              <a:lnSpc>
                <a:spcPct val="19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70000"/>
              <a:buFont typeface="Wingdings" pitchFamily="2" charset="2"/>
              <a:buChar char="n"/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大黑简体"/>
              </a:rPr>
              <a:t> 试点单位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大黑简体"/>
              </a:rPr>
              <a:t>：恒盛分公司</a:t>
            </a:r>
          </a:p>
          <a:p>
            <a:pPr algn="just" eaLnBrk="0" fontAlgn="base" hangingPunct="0">
              <a:lnSpc>
                <a:spcPct val="22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70000"/>
              <a:buFont typeface="Wingdings" pitchFamily="2" charset="2"/>
              <a:buChar char="n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大黑简体"/>
              </a:rPr>
              <a:t> 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大黑简体"/>
              </a:rPr>
              <a:t>试点部门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大黑简体"/>
              </a:rPr>
              <a:t>：布厂以及相关职能部门、动力车间等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gray">
          <a:xfrm>
            <a:off x="4648243" y="1906567"/>
            <a:ext cx="2508250" cy="38625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大黑简体"/>
              </a:rPr>
              <a:t> 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生产制造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：包含生产计划与排程、生产调度、生产操作管理、生产统计管理、生产绩效管理、物料管理、质量管理、生产工艺、能源管理、机物料管理、设备管理等</a:t>
            </a:r>
          </a:p>
          <a:p>
            <a:pPr algn="just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经营管理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：包含销售、供应、生产、仓储、物流、财务、人力资源管理等</a:t>
            </a: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gray">
          <a:xfrm>
            <a:off x="7716882" y="2052040"/>
            <a:ext cx="2277196" cy="3859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大黑简体"/>
              </a:rPr>
              <a:t>包括五大组成部分：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大黑简体"/>
            </a:endParaRPr>
          </a:p>
          <a:p>
            <a:pPr algn="just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大黑简体"/>
              </a:rPr>
              <a:t>1. 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大黑简体"/>
              </a:rPr>
              <a:t>数据采集和集成系统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大黑简体"/>
            </a:endParaRPr>
          </a:p>
          <a:p>
            <a:pPr algn="just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大黑简体"/>
              </a:rPr>
              <a:t>2.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大黑简体"/>
              </a:rPr>
              <a:t>制造执行系统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大黑简体"/>
              </a:rPr>
              <a:t>(MES)</a:t>
            </a:r>
          </a:p>
          <a:p>
            <a:pPr algn="just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大黑简体"/>
              </a:rPr>
              <a:t>3.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大黑简体"/>
              </a:rPr>
              <a:t>企业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大黑简体"/>
              </a:rPr>
              <a:t>资源计划系统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大黑简体"/>
              </a:rPr>
              <a:t>(ERP)</a:t>
            </a:r>
          </a:p>
          <a:p>
            <a:pPr algn="just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大黑简体"/>
              </a:rPr>
              <a:t>4.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大黑简体"/>
              </a:rPr>
              <a:t>行业情报系统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大黑简体"/>
            </a:endParaRPr>
          </a:p>
          <a:p>
            <a:pPr algn="just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大黑简体"/>
              </a:rPr>
              <a:t>5.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大黑简体"/>
              </a:rPr>
              <a:t> 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大黑简体"/>
              </a:rPr>
              <a:t>主数据管理系统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大黑简体"/>
            </a:endParaRPr>
          </a:p>
          <a:p>
            <a:pPr algn="just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大黑简体"/>
            </a:endParaRPr>
          </a:p>
          <a:p>
            <a:pPr algn="just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大黑简体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827502" y="0"/>
            <a:ext cx="31952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项目范围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827502" y="0"/>
            <a:ext cx="31952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项目范围</a:t>
            </a:r>
          </a:p>
        </p:txBody>
      </p:sp>
      <p:sp>
        <p:nvSpPr>
          <p:cNvPr id="61" name="矩形 60"/>
          <p:cNvSpPr/>
          <p:nvPr/>
        </p:nvSpPr>
        <p:spPr bwMode="auto">
          <a:xfrm>
            <a:off x="7703646" y="758983"/>
            <a:ext cx="2820411" cy="1487497"/>
          </a:xfrm>
          <a:prstGeom prst="rect">
            <a:avLst/>
          </a:prstGeom>
          <a:solidFill>
            <a:schemeClr val="bg1"/>
          </a:solidFill>
          <a:ln w="254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000" b="0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1691749" y="771577"/>
            <a:ext cx="5891315" cy="1487497"/>
          </a:xfrm>
          <a:prstGeom prst="rect">
            <a:avLst/>
          </a:prstGeom>
          <a:solidFill>
            <a:schemeClr val="bg1"/>
          </a:solidFill>
          <a:ln w="254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000" b="0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434860" y="2482380"/>
            <a:ext cx="5089197" cy="2251241"/>
          </a:xfrm>
          <a:prstGeom prst="rect">
            <a:avLst/>
          </a:prstGeom>
          <a:solidFill>
            <a:schemeClr val="bg1"/>
          </a:solidFill>
          <a:ln w="254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000" b="0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1691749" y="2498784"/>
            <a:ext cx="3527238" cy="2234837"/>
          </a:xfrm>
          <a:prstGeom prst="rect">
            <a:avLst/>
          </a:prstGeom>
          <a:solidFill>
            <a:schemeClr val="bg1"/>
          </a:solidFill>
          <a:ln w="254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000" b="0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TextBox 65"/>
          <p:cNvSpPr txBox="1"/>
          <p:nvPr/>
        </p:nvSpPr>
        <p:spPr bwMode="auto">
          <a:xfrm>
            <a:off x="1680970" y="771577"/>
            <a:ext cx="6961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kumimoji="1" lang="en-US" altLang="zh-CN" sz="1400" b="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ERP</a:t>
            </a:r>
            <a:endParaRPr kumimoji="1" lang="zh-CN" altLang="en-US" sz="1400" b="0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7" name="TextBox 66"/>
          <p:cNvSpPr txBox="1"/>
          <p:nvPr/>
        </p:nvSpPr>
        <p:spPr bwMode="auto">
          <a:xfrm>
            <a:off x="5430290" y="2804968"/>
            <a:ext cx="6040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kumimoji="1" lang="en-US" altLang="zh-CN" sz="1400" b="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MES</a:t>
            </a:r>
            <a:endParaRPr kumimoji="1" lang="zh-CN" altLang="en-US" sz="1400" b="0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8" name="圆角矩形 67"/>
          <p:cNvSpPr/>
          <p:nvPr/>
        </p:nvSpPr>
        <p:spPr bwMode="auto">
          <a:xfrm>
            <a:off x="2653304" y="966416"/>
            <a:ext cx="1434473" cy="422172"/>
          </a:xfrm>
          <a:prstGeom prst="roundRect">
            <a:avLst/>
          </a:prstGeom>
          <a:solidFill>
            <a:srgbClr val="00B050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latin typeface="微软雅黑" pitchFamily="34" charset="-122"/>
                <a:ea typeface="微软雅黑" pitchFamily="34" charset="-122"/>
              </a:rPr>
              <a:t>采购管理</a:t>
            </a:r>
          </a:p>
        </p:txBody>
      </p:sp>
      <p:sp>
        <p:nvSpPr>
          <p:cNvPr id="69" name="圆角矩形 68"/>
          <p:cNvSpPr/>
          <p:nvPr/>
        </p:nvSpPr>
        <p:spPr bwMode="auto">
          <a:xfrm>
            <a:off x="1862130" y="2994910"/>
            <a:ext cx="1423252" cy="448669"/>
          </a:xfrm>
          <a:prstGeom prst="roundRect">
            <a:avLst/>
          </a:prstGeom>
          <a:solidFill>
            <a:srgbClr val="3FA9F5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b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物料数据</a:t>
            </a:r>
          </a:p>
        </p:txBody>
      </p:sp>
      <p:sp>
        <p:nvSpPr>
          <p:cNvPr id="70" name="圆角矩形 69"/>
          <p:cNvSpPr/>
          <p:nvPr/>
        </p:nvSpPr>
        <p:spPr bwMode="auto">
          <a:xfrm>
            <a:off x="7584214" y="4175174"/>
            <a:ext cx="1064547" cy="378788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b="0" dirty="0">
                <a:latin typeface="微软雅黑" pitchFamily="34" charset="-122"/>
                <a:ea typeface="微软雅黑" pitchFamily="34" charset="-122"/>
              </a:rPr>
              <a:t>物料管理</a:t>
            </a:r>
          </a:p>
        </p:txBody>
      </p:sp>
      <p:sp>
        <p:nvSpPr>
          <p:cNvPr id="71" name="圆角矩形 70"/>
          <p:cNvSpPr/>
          <p:nvPr/>
        </p:nvSpPr>
        <p:spPr bwMode="auto">
          <a:xfrm>
            <a:off x="6000321" y="3058338"/>
            <a:ext cx="1064547" cy="378788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b="0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kumimoji="1" lang="zh-CN" altLang="en-US" sz="1400" dirty="0">
                <a:latin typeface="微软雅黑" pitchFamily="34" charset="-122"/>
                <a:ea typeface="微软雅黑" pitchFamily="34" charset="-122"/>
              </a:rPr>
              <a:t>排程</a:t>
            </a:r>
            <a:endParaRPr kumimoji="1" lang="zh-CN" altLang="en-US" sz="14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圆角矩形 71"/>
          <p:cNvSpPr/>
          <p:nvPr/>
        </p:nvSpPr>
        <p:spPr bwMode="auto">
          <a:xfrm>
            <a:off x="7583064" y="3627465"/>
            <a:ext cx="1064547" cy="378788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b="0" dirty="0">
                <a:latin typeface="微软雅黑" pitchFamily="34" charset="-122"/>
                <a:ea typeface="微软雅黑" pitchFamily="34" charset="-122"/>
              </a:rPr>
              <a:t>质量管理</a:t>
            </a:r>
          </a:p>
        </p:txBody>
      </p:sp>
      <p:sp>
        <p:nvSpPr>
          <p:cNvPr id="73" name="圆角矩形 72"/>
          <p:cNvSpPr/>
          <p:nvPr/>
        </p:nvSpPr>
        <p:spPr bwMode="auto">
          <a:xfrm>
            <a:off x="6005727" y="3644969"/>
            <a:ext cx="1064547" cy="378788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latin typeface="微软雅黑" pitchFamily="34" charset="-122"/>
                <a:ea typeface="微软雅黑" pitchFamily="34" charset="-122"/>
              </a:rPr>
              <a:t>生产运行</a:t>
            </a:r>
          </a:p>
        </p:txBody>
      </p:sp>
      <p:sp>
        <p:nvSpPr>
          <p:cNvPr id="74" name="圆角矩形 73"/>
          <p:cNvSpPr/>
          <p:nvPr/>
        </p:nvSpPr>
        <p:spPr bwMode="auto">
          <a:xfrm>
            <a:off x="4204426" y="977665"/>
            <a:ext cx="1412935" cy="429543"/>
          </a:xfrm>
          <a:prstGeom prst="roundRect">
            <a:avLst/>
          </a:prstGeom>
          <a:solidFill>
            <a:srgbClr val="00B050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latin typeface="微软雅黑" pitchFamily="34" charset="-122"/>
                <a:ea typeface="微软雅黑" pitchFamily="34" charset="-122"/>
              </a:rPr>
              <a:t>销售管理</a:t>
            </a:r>
          </a:p>
        </p:txBody>
      </p:sp>
      <p:sp>
        <p:nvSpPr>
          <p:cNvPr id="75" name="圆角矩形 74"/>
          <p:cNvSpPr/>
          <p:nvPr/>
        </p:nvSpPr>
        <p:spPr bwMode="auto">
          <a:xfrm>
            <a:off x="5777631" y="977665"/>
            <a:ext cx="1382560" cy="429544"/>
          </a:xfrm>
          <a:prstGeom prst="roundRect">
            <a:avLst/>
          </a:prstGeom>
          <a:solidFill>
            <a:srgbClr val="00B050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latin typeface="微软雅黑" pitchFamily="34" charset="-122"/>
                <a:ea typeface="微软雅黑" pitchFamily="34" charset="-122"/>
              </a:rPr>
              <a:t>库存管理</a:t>
            </a:r>
          </a:p>
        </p:txBody>
      </p:sp>
      <p:sp>
        <p:nvSpPr>
          <p:cNvPr id="76" name="圆角矩形 75"/>
          <p:cNvSpPr/>
          <p:nvPr/>
        </p:nvSpPr>
        <p:spPr bwMode="auto">
          <a:xfrm>
            <a:off x="2645832" y="1615699"/>
            <a:ext cx="1434473" cy="438644"/>
          </a:xfrm>
          <a:prstGeom prst="roundRect">
            <a:avLst/>
          </a:prstGeom>
          <a:solidFill>
            <a:srgbClr val="00B050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latin typeface="微软雅黑" pitchFamily="34" charset="-122"/>
                <a:ea typeface="微软雅黑" pitchFamily="34" charset="-122"/>
              </a:rPr>
              <a:t>计划管理</a:t>
            </a:r>
          </a:p>
        </p:txBody>
      </p:sp>
      <p:sp>
        <p:nvSpPr>
          <p:cNvPr id="77" name="圆角矩形 76"/>
          <p:cNvSpPr/>
          <p:nvPr/>
        </p:nvSpPr>
        <p:spPr bwMode="auto">
          <a:xfrm>
            <a:off x="4190116" y="1568543"/>
            <a:ext cx="1412935" cy="454748"/>
          </a:xfrm>
          <a:prstGeom prst="roundRect">
            <a:avLst/>
          </a:prstGeom>
          <a:solidFill>
            <a:srgbClr val="00B050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latin typeface="微软雅黑" pitchFamily="34" charset="-122"/>
                <a:ea typeface="微软雅黑" pitchFamily="34" charset="-122"/>
              </a:rPr>
              <a:t>人力资源管理</a:t>
            </a:r>
          </a:p>
        </p:txBody>
      </p:sp>
      <p:sp>
        <p:nvSpPr>
          <p:cNvPr id="78" name="圆角矩形 77"/>
          <p:cNvSpPr/>
          <p:nvPr/>
        </p:nvSpPr>
        <p:spPr bwMode="auto">
          <a:xfrm>
            <a:off x="5777631" y="1552555"/>
            <a:ext cx="1382560" cy="448000"/>
          </a:xfrm>
          <a:prstGeom prst="roundRect">
            <a:avLst/>
          </a:prstGeom>
          <a:solidFill>
            <a:srgbClr val="00B050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latin typeface="微软雅黑" pitchFamily="34" charset="-122"/>
                <a:ea typeface="微软雅黑" pitchFamily="34" charset="-122"/>
              </a:rPr>
              <a:t>财务管理</a:t>
            </a:r>
          </a:p>
        </p:txBody>
      </p:sp>
      <p:sp>
        <p:nvSpPr>
          <p:cNvPr id="79" name="TextBox 78"/>
          <p:cNvSpPr txBox="1"/>
          <p:nvPr/>
        </p:nvSpPr>
        <p:spPr bwMode="auto">
          <a:xfrm>
            <a:off x="1622552" y="2559246"/>
            <a:ext cx="7352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kumimoji="1" lang="en-US" altLang="zh-CN" sz="1400" b="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MDM</a:t>
            </a:r>
            <a:endParaRPr kumimoji="1" lang="zh-CN" altLang="en-US" sz="1400" b="0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0" name="圆角矩形 79"/>
          <p:cNvSpPr/>
          <p:nvPr/>
        </p:nvSpPr>
        <p:spPr bwMode="auto">
          <a:xfrm>
            <a:off x="3580708" y="2997184"/>
            <a:ext cx="1423252" cy="448669"/>
          </a:xfrm>
          <a:prstGeom prst="roundRect">
            <a:avLst/>
          </a:prstGeom>
          <a:solidFill>
            <a:srgbClr val="00B0F0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400" b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BOM</a:t>
            </a:r>
            <a:r>
              <a:rPr kumimoji="1" lang="zh-CN" altLang="en-US" sz="1400" b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</a:p>
        </p:txBody>
      </p:sp>
      <p:sp>
        <p:nvSpPr>
          <p:cNvPr id="81" name="圆角矩形 80"/>
          <p:cNvSpPr/>
          <p:nvPr/>
        </p:nvSpPr>
        <p:spPr bwMode="auto">
          <a:xfrm>
            <a:off x="1878052" y="3540325"/>
            <a:ext cx="1423252" cy="448669"/>
          </a:xfrm>
          <a:prstGeom prst="roundRect">
            <a:avLst/>
          </a:prstGeom>
          <a:solidFill>
            <a:srgbClr val="3FA9F5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工艺</a:t>
            </a:r>
            <a:r>
              <a:rPr kumimoji="1" lang="zh-CN" altLang="en-US" sz="1400" b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</a:p>
        </p:txBody>
      </p:sp>
      <p:sp>
        <p:nvSpPr>
          <p:cNvPr id="82" name="圆角矩形 81"/>
          <p:cNvSpPr/>
          <p:nvPr/>
        </p:nvSpPr>
        <p:spPr bwMode="auto">
          <a:xfrm>
            <a:off x="3582982" y="3556247"/>
            <a:ext cx="1423252" cy="448669"/>
          </a:xfrm>
          <a:prstGeom prst="roundRect">
            <a:avLst/>
          </a:prstGeom>
          <a:solidFill>
            <a:srgbClr val="3FA9F5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组织机构数据</a:t>
            </a:r>
            <a:endParaRPr kumimoji="1" lang="zh-CN" altLang="en-US" sz="1400" b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1907622" y="4169657"/>
            <a:ext cx="1423252" cy="448669"/>
          </a:xfrm>
          <a:prstGeom prst="roundRect">
            <a:avLst/>
          </a:prstGeom>
          <a:solidFill>
            <a:srgbClr val="3FA9F5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人员基础</a:t>
            </a:r>
            <a:r>
              <a:rPr kumimoji="1" lang="zh-CN" altLang="en-US" sz="1400" b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</a:p>
        </p:txBody>
      </p:sp>
      <p:sp>
        <p:nvSpPr>
          <p:cNvPr id="84" name="圆角矩形 83"/>
          <p:cNvSpPr/>
          <p:nvPr/>
        </p:nvSpPr>
        <p:spPr bwMode="auto">
          <a:xfrm>
            <a:off x="3569334" y="4142361"/>
            <a:ext cx="1423252" cy="448669"/>
          </a:xfrm>
          <a:prstGeom prst="roundRect">
            <a:avLst/>
          </a:prstGeom>
          <a:solidFill>
            <a:srgbClr val="3FA9F5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产能</a:t>
            </a:r>
            <a:r>
              <a:rPr kumimoji="1" lang="zh-CN" altLang="en-US" sz="1400" b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</a:p>
        </p:txBody>
      </p:sp>
      <p:sp>
        <p:nvSpPr>
          <p:cNvPr id="85" name="圆角矩形 84"/>
          <p:cNvSpPr/>
          <p:nvPr/>
        </p:nvSpPr>
        <p:spPr bwMode="auto">
          <a:xfrm>
            <a:off x="9015250" y="3057969"/>
            <a:ext cx="1064547" cy="378788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latin typeface="微软雅黑" pitchFamily="34" charset="-122"/>
                <a:ea typeface="微软雅黑" pitchFamily="34" charset="-122"/>
              </a:rPr>
              <a:t>能源</a:t>
            </a:r>
            <a:r>
              <a:rPr kumimoji="1" lang="zh-CN" altLang="en-US" sz="1400" b="0" dirty="0">
                <a:latin typeface="微软雅黑" pitchFamily="34" charset="-122"/>
                <a:ea typeface="微软雅黑" pitchFamily="34" charset="-122"/>
              </a:rPr>
              <a:t>管理</a:t>
            </a:r>
          </a:p>
        </p:txBody>
      </p:sp>
      <p:sp>
        <p:nvSpPr>
          <p:cNvPr id="86" name="圆角矩形 85"/>
          <p:cNvSpPr/>
          <p:nvPr/>
        </p:nvSpPr>
        <p:spPr bwMode="auto">
          <a:xfrm>
            <a:off x="9001602" y="3646104"/>
            <a:ext cx="1064547" cy="378788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latin typeface="微软雅黑" pitchFamily="34" charset="-122"/>
                <a:ea typeface="微软雅黑" pitchFamily="34" charset="-122"/>
              </a:rPr>
              <a:t>设备</a:t>
            </a:r>
            <a:r>
              <a:rPr kumimoji="1" lang="zh-CN" altLang="en-US" sz="1400" b="0" dirty="0">
                <a:latin typeface="微软雅黑" pitchFamily="34" charset="-122"/>
                <a:ea typeface="微软雅黑" pitchFamily="34" charset="-122"/>
              </a:rPr>
              <a:t>管理</a:t>
            </a:r>
          </a:p>
        </p:txBody>
      </p:sp>
      <p:sp>
        <p:nvSpPr>
          <p:cNvPr id="87" name="圆角矩形 86"/>
          <p:cNvSpPr/>
          <p:nvPr/>
        </p:nvSpPr>
        <p:spPr bwMode="auto">
          <a:xfrm>
            <a:off x="6008001" y="4179475"/>
            <a:ext cx="1064547" cy="378788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latin typeface="微软雅黑" pitchFamily="34" charset="-122"/>
                <a:ea typeface="微软雅黑" pitchFamily="34" charset="-122"/>
              </a:rPr>
              <a:t>生产绩效</a:t>
            </a:r>
          </a:p>
        </p:txBody>
      </p:sp>
      <p:sp>
        <p:nvSpPr>
          <p:cNvPr id="88" name="圆角矩形 87"/>
          <p:cNvSpPr/>
          <p:nvPr/>
        </p:nvSpPr>
        <p:spPr bwMode="auto">
          <a:xfrm>
            <a:off x="7601512" y="3056358"/>
            <a:ext cx="1064547" cy="378788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b="0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kumimoji="1" lang="zh-CN" altLang="en-US" sz="1400" dirty="0">
                <a:latin typeface="微软雅黑" pitchFamily="34" charset="-122"/>
                <a:ea typeface="微软雅黑" pitchFamily="34" charset="-122"/>
              </a:rPr>
              <a:t>指挥</a:t>
            </a:r>
            <a:endParaRPr kumimoji="1" lang="zh-CN" altLang="en-US" sz="14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上箭头 88"/>
          <p:cNvSpPr/>
          <p:nvPr/>
        </p:nvSpPr>
        <p:spPr bwMode="auto">
          <a:xfrm>
            <a:off x="5381330" y="2012636"/>
            <a:ext cx="403430" cy="750627"/>
          </a:xfrm>
          <a:prstGeom prst="upArrow">
            <a:avLst/>
          </a:prstGeom>
          <a:solidFill>
            <a:schemeClr val="bg2">
              <a:lumMod val="75000"/>
            </a:schemeClr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000" b="0" dirty="0">
                <a:latin typeface="微软雅黑" pitchFamily="34" charset="-122"/>
                <a:ea typeface="微软雅黑" pitchFamily="34" charset="-122"/>
              </a:rPr>
              <a:t>物耗</a:t>
            </a:r>
            <a:r>
              <a:rPr kumimoji="1" lang="zh-CN" altLang="en-US" sz="1000" dirty="0">
                <a:latin typeface="微软雅黑" pitchFamily="34" charset="-122"/>
                <a:ea typeface="微软雅黑" pitchFamily="34" charset="-122"/>
              </a:rPr>
              <a:t>能耗</a:t>
            </a:r>
            <a:endParaRPr kumimoji="1" lang="zh-CN" altLang="en-US" sz="10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上箭头 89"/>
          <p:cNvSpPr/>
          <p:nvPr/>
        </p:nvSpPr>
        <p:spPr bwMode="auto">
          <a:xfrm>
            <a:off x="6142971" y="2000555"/>
            <a:ext cx="418734" cy="750627"/>
          </a:xfrm>
          <a:prstGeom prst="upArrow">
            <a:avLst/>
          </a:prstGeom>
          <a:solidFill>
            <a:schemeClr val="bg2">
              <a:lumMod val="75000"/>
            </a:schemeClr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000" b="0" dirty="0">
                <a:latin typeface="微软雅黑" pitchFamily="34" charset="-122"/>
                <a:ea typeface="微软雅黑" pitchFamily="34" charset="-122"/>
              </a:rPr>
              <a:t>……</a:t>
            </a:r>
            <a:endParaRPr kumimoji="1" lang="zh-CN" altLang="en-US" sz="10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下箭头 90"/>
          <p:cNvSpPr/>
          <p:nvPr/>
        </p:nvSpPr>
        <p:spPr bwMode="auto">
          <a:xfrm>
            <a:off x="7224804" y="2054343"/>
            <a:ext cx="393962" cy="791570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400" dirty="0">
                <a:latin typeface="微软雅黑" pitchFamily="34" charset="-122"/>
                <a:ea typeface="微软雅黑" pitchFamily="34" charset="-122"/>
              </a:rPr>
              <a:t>……</a:t>
            </a:r>
            <a:endParaRPr kumimoji="1"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" name="下箭头 91"/>
          <p:cNvSpPr/>
          <p:nvPr/>
        </p:nvSpPr>
        <p:spPr bwMode="auto">
          <a:xfrm>
            <a:off x="6846447" y="2055551"/>
            <a:ext cx="410966" cy="791570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latin typeface="微软雅黑" pitchFamily="34" charset="-122"/>
                <a:ea typeface="微软雅黑" pitchFamily="34" charset="-122"/>
              </a:rPr>
              <a:t>库存</a:t>
            </a:r>
          </a:p>
        </p:txBody>
      </p:sp>
      <p:sp>
        <p:nvSpPr>
          <p:cNvPr id="93" name="上箭头 92"/>
          <p:cNvSpPr/>
          <p:nvPr/>
        </p:nvSpPr>
        <p:spPr bwMode="auto">
          <a:xfrm>
            <a:off x="5742215" y="1988815"/>
            <a:ext cx="469823" cy="762367"/>
          </a:xfrm>
          <a:prstGeom prst="upArrow">
            <a:avLst/>
          </a:prstGeom>
          <a:solidFill>
            <a:schemeClr val="bg2">
              <a:lumMod val="75000"/>
            </a:schemeClr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000" dirty="0">
                <a:latin typeface="微软雅黑" pitchFamily="34" charset="-122"/>
                <a:ea typeface="微软雅黑" pitchFamily="34" charset="-122"/>
              </a:rPr>
              <a:t>生产进度</a:t>
            </a:r>
            <a:endParaRPr kumimoji="1" lang="zh-CN" altLang="en-US" sz="10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下箭头 93"/>
          <p:cNvSpPr/>
          <p:nvPr/>
        </p:nvSpPr>
        <p:spPr bwMode="auto">
          <a:xfrm>
            <a:off x="6478568" y="2071723"/>
            <a:ext cx="372974" cy="791570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000" dirty="0">
                <a:latin typeface="微软雅黑" pitchFamily="34" charset="-122"/>
                <a:ea typeface="微软雅黑" pitchFamily="34" charset="-122"/>
              </a:rPr>
              <a:t>生产计划</a:t>
            </a:r>
          </a:p>
        </p:txBody>
      </p:sp>
      <p:sp>
        <p:nvSpPr>
          <p:cNvPr id="95" name="上箭头 94"/>
          <p:cNvSpPr/>
          <p:nvPr/>
        </p:nvSpPr>
        <p:spPr bwMode="auto">
          <a:xfrm>
            <a:off x="2693967" y="2081707"/>
            <a:ext cx="412229" cy="750627"/>
          </a:xfrm>
          <a:prstGeom prst="upArrow">
            <a:avLst/>
          </a:prstGeom>
          <a:solidFill>
            <a:srgbClr val="00B0F0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000" b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基础数据</a:t>
            </a:r>
          </a:p>
        </p:txBody>
      </p:sp>
      <p:sp>
        <p:nvSpPr>
          <p:cNvPr id="97" name="上箭头 96"/>
          <p:cNvSpPr/>
          <p:nvPr/>
        </p:nvSpPr>
        <p:spPr bwMode="auto">
          <a:xfrm rot="5400000">
            <a:off x="5159018" y="3211011"/>
            <a:ext cx="446656" cy="750627"/>
          </a:xfrm>
          <a:prstGeom prst="upArrow">
            <a:avLst/>
          </a:prstGeom>
          <a:solidFill>
            <a:srgbClr val="00B0F0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vert270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000" b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基础数据</a:t>
            </a:r>
          </a:p>
        </p:txBody>
      </p:sp>
      <p:sp>
        <p:nvSpPr>
          <p:cNvPr id="99" name="矩形 98"/>
          <p:cNvSpPr/>
          <p:nvPr/>
        </p:nvSpPr>
        <p:spPr bwMode="auto">
          <a:xfrm>
            <a:off x="1720846" y="5043488"/>
            <a:ext cx="8832309" cy="1172254"/>
          </a:xfrm>
          <a:prstGeom prst="rect">
            <a:avLst/>
          </a:prstGeom>
          <a:solidFill>
            <a:schemeClr val="bg1"/>
          </a:solidFill>
          <a:ln w="254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000" b="0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TextBox 84"/>
          <p:cNvSpPr txBox="1"/>
          <p:nvPr/>
        </p:nvSpPr>
        <p:spPr bwMode="auto">
          <a:xfrm>
            <a:off x="5770480" y="5043488"/>
            <a:ext cx="145432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数采平台</a:t>
            </a:r>
            <a:endParaRPr kumimoji="1" lang="zh-CN" altLang="en-US" sz="1400" b="0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1747826" y="5363420"/>
            <a:ext cx="2339951" cy="852322"/>
          </a:xfrm>
          <a:prstGeom prst="roundRect">
            <a:avLst/>
          </a:prstGeom>
          <a:noFill/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控制系统</a:t>
            </a:r>
            <a:endParaRPr kumimoji="1"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10000"/>
              </a:lnSpc>
            </a:pPr>
            <a:endParaRPr kumimoji="1"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10000"/>
              </a:lnSpc>
            </a:pPr>
            <a:endParaRPr kumimoji="1"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9" name="TextBox 84"/>
          <p:cNvSpPr txBox="1"/>
          <p:nvPr/>
        </p:nvSpPr>
        <p:spPr bwMode="auto">
          <a:xfrm>
            <a:off x="7674521" y="779473"/>
            <a:ext cx="184389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kumimoji="1" lang="zh-CN" altLang="en-US" sz="1400" b="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行业情报分析系统</a:t>
            </a:r>
          </a:p>
        </p:txBody>
      </p:sp>
      <p:sp>
        <p:nvSpPr>
          <p:cNvPr id="110" name="圆角矩形 109"/>
          <p:cNvSpPr/>
          <p:nvPr/>
        </p:nvSpPr>
        <p:spPr bwMode="auto">
          <a:xfrm>
            <a:off x="7798199" y="1183356"/>
            <a:ext cx="1266275" cy="38881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latin typeface="微软雅黑" pitchFamily="34" charset="-122"/>
                <a:ea typeface="微软雅黑" pitchFamily="34" charset="-122"/>
              </a:rPr>
              <a:t>数据获取</a:t>
            </a:r>
          </a:p>
        </p:txBody>
      </p:sp>
      <p:sp>
        <p:nvSpPr>
          <p:cNvPr id="111" name="圆角矩形 110"/>
          <p:cNvSpPr/>
          <p:nvPr/>
        </p:nvSpPr>
        <p:spPr bwMode="auto">
          <a:xfrm>
            <a:off x="9149572" y="1174841"/>
            <a:ext cx="1180704" cy="39346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latin typeface="微软雅黑" pitchFamily="34" charset="-122"/>
                <a:ea typeface="微软雅黑" pitchFamily="34" charset="-122"/>
              </a:rPr>
              <a:t>行业分析预测</a:t>
            </a:r>
          </a:p>
        </p:txBody>
      </p:sp>
      <p:sp>
        <p:nvSpPr>
          <p:cNvPr id="112" name="圆角矩形 111"/>
          <p:cNvSpPr/>
          <p:nvPr/>
        </p:nvSpPr>
        <p:spPr bwMode="auto">
          <a:xfrm>
            <a:off x="9149571" y="1678429"/>
            <a:ext cx="1180705" cy="41384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400" dirty="0">
                <a:latin typeface="微软雅黑" pitchFamily="34" charset="-122"/>
                <a:ea typeface="微软雅黑" pitchFamily="34" charset="-122"/>
              </a:rPr>
              <a:t>……</a:t>
            </a:r>
            <a:endParaRPr kumimoji="1"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3" name="圆角矩形 112"/>
          <p:cNvSpPr/>
          <p:nvPr/>
        </p:nvSpPr>
        <p:spPr bwMode="auto">
          <a:xfrm>
            <a:off x="7818447" y="1678080"/>
            <a:ext cx="1246027" cy="42569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latin typeface="微软雅黑" pitchFamily="34" charset="-122"/>
                <a:ea typeface="微软雅黑" pitchFamily="34" charset="-122"/>
              </a:rPr>
              <a:t>数据处理</a:t>
            </a:r>
          </a:p>
        </p:txBody>
      </p:sp>
      <p:sp>
        <p:nvSpPr>
          <p:cNvPr id="115" name="圆角矩形 114"/>
          <p:cNvSpPr/>
          <p:nvPr/>
        </p:nvSpPr>
        <p:spPr bwMode="auto">
          <a:xfrm>
            <a:off x="9022068" y="4180046"/>
            <a:ext cx="1064547" cy="378788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dirty="0" smtClean="0">
                <a:latin typeface="微软雅黑" pitchFamily="34" charset="-122"/>
                <a:ea typeface="微软雅黑" pitchFamily="34" charset="-122"/>
              </a:rPr>
              <a:t>实时数据服务</a:t>
            </a:r>
            <a:endParaRPr kumimoji="1" lang="zh-CN" altLang="en-US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上箭头 115"/>
          <p:cNvSpPr/>
          <p:nvPr/>
        </p:nvSpPr>
        <p:spPr bwMode="auto">
          <a:xfrm>
            <a:off x="8931695" y="1968056"/>
            <a:ext cx="469823" cy="762367"/>
          </a:xfrm>
          <a:prstGeom prst="upArrow">
            <a:avLst/>
          </a:prstGeom>
          <a:solidFill>
            <a:schemeClr val="bg2">
              <a:lumMod val="75000"/>
            </a:schemeClr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000" dirty="0">
                <a:latin typeface="微软雅黑" pitchFamily="34" charset="-122"/>
                <a:ea typeface="微软雅黑" pitchFamily="34" charset="-122"/>
              </a:rPr>
              <a:t>生产数据</a:t>
            </a:r>
            <a:endParaRPr kumimoji="1" lang="zh-CN" altLang="en-US" sz="10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7" name="上箭头 116"/>
          <p:cNvSpPr/>
          <p:nvPr/>
        </p:nvSpPr>
        <p:spPr bwMode="auto">
          <a:xfrm rot="5400000">
            <a:off x="7448837" y="855423"/>
            <a:ext cx="446656" cy="750627"/>
          </a:xfrm>
          <a:prstGeom prst="upArrow">
            <a:avLst/>
          </a:prstGeom>
          <a:solidFill>
            <a:schemeClr val="bg1">
              <a:lumMod val="75000"/>
            </a:schemeClr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000" dirty="0">
                <a:latin typeface="微软雅黑" pitchFamily="34" charset="-122"/>
                <a:ea typeface="微软雅黑" pitchFamily="34" charset="-122"/>
              </a:rPr>
              <a:t>经营数据</a:t>
            </a:r>
          </a:p>
        </p:txBody>
      </p:sp>
      <p:sp>
        <p:nvSpPr>
          <p:cNvPr id="118" name="上箭头 117"/>
          <p:cNvSpPr/>
          <p:nvPr/>
        </p:nvSpPr>
        <p:spPr bwMode="auto">
          <a:xfrm rot="16200000">
            <a:off x="7408694" y="1223517"/>
            <a:ext cx="407195" cy="750627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vert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000" b="0" dirty="0">
                <a:latin typeface="微软雅黑" pitchFamily="34" charset="-122"/>
                <a:ea typeface="微软雅黑" pitchFamily="34" charset="-122"/>
              </a:rPr>
              <a:t>行业分析</a:t>
            </a:r>
          </a:p>
        </p:txBody>
      </p:sp>
      <p:sp>
        <p:nvSpPr>
          <p:cNvPr id="128" name="圆角矩形 127"/>
          <p:cNvSpPr/>
          <p:nvPr/>
        </p:nvSpPr>
        <p:spPr bwMode="auto">
          <a:xfrm>
            <a:off x="1822334" y="5701594"/>
            <a:ext cx="1020876" cy="438644"/>
          </a:xfrm>
          <a:prstGeom prst="roundRect">
            <a:avLst/>
          </a:prstGeom>
          <a:solidFill>
            <a:srgbClr val="92D050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PLD</a:t>
            </a:r>
            <a:endParaRPr kumimoji="1"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9" name="圆角矩形 128"/>
          <p:cNvSpPr/>
          <p:nvPr/>
        </p:nvSpPr>
        <p:spPr bwMode="auto">
          <a:xfrm>
            <a:off x="2949550" y="5701594"/>
            <a:ext cx="1020876" cy="438644"/>
          </a:xfrm>
          <a:prstGeom prst="roundRect">
            <a:avLst/>
          </a:prstGeom>
          <a:solidFill>
            <a:srgbClr val="92D050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单片机</a:t>
            </a:r>
            <a:endParaRPr kumimoji="1"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0" name="圆角矩形 129"/>
          <p:cNvSpPr/>
          <p:nvPr/>
        </p:nvSpPr>
        <p:spPr bwMode="auto">
          <a:xfrm>
            <a:off x="4284793" y="5363420"/>
            <a:ext cx="3513406" cy="852322"/>
          </a:xfrm>
          <a:prstGeom prst="roundRect">
            <a:avLst/>
          </a:prstGeom>
          <a:noFill/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物联设备</a:t>
            </a:r>
            <a:endParaRPr kumimoji="1"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10000"/>
              </a:lnSpc>
            </a:pPr>
            <a:endParaRPr kumimoji="1"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10000"/>
              </a:lnSpc>
            </a:pPr>
            <a:endParaRPr kumimoji="1"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1" name="圆角矩形 130"/>
          <p:cNvSpPr/>
          <p:nvPr/>
        </p:nvSpPr>
        <p:spPr bwMode="auto">
          <a:xfrm>
            <a:off x="4430741" y="5701594"/>
            <a:ext cx="1020876" cy="438644"/>
          </a:xfrm>
          <a:prstGeom prst="roundRect">
            <a:avLst/>
          </a:prstGeom>
          <a:solidFill>
            <a:srgbClr val="92D050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RFID</a:t>
            </a:r>
            <a:endParaRPr kumimoji="1"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2" name="圆角矩形 131"/>
          <p:cNvSpPr/>
          <p:nvPr/>
        </p:nvSpPr>
        <p:spPr bwMode="auto">
          <a:xfrm>
            <a:off x="5557957" y="5701594"/>
            <a:ext cx="1020876" cy="438644"/>
          </a:xfrm>
          <a:prstGeom prst="roundRect">
            <a:avLst/>
          </a:prstGeom>
          <a:solidFill>
            <a:srgbClr val="92D050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条形码</a:t>
            </a:r>
            <a:endParaRPr kumimoji="1"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" name="圆角矩形 132"/>
          <p:cNvSpPr/>
          <p:nvPr/>
        </p:nvSpPr>
        <p:spPr bwMode="auto">
          <a:xfrm>
            <a:off x="6674399" y="5701594"/>
            <a:ext cx="1020876" cy="438644"/>
          </a:xfrm>
          <a:prstGeom prst="roundRect">
            <a:avLst/>
          </a:prstGeom>
          <a:solidFill>
            <a:srgbClr val="92D050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手持终端</a:t>
            </a:r>
            <a:endParaRPr kumimoji="1"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" name="圆角矩形 133"/>
          <p:cNvSpPr/>
          <p:nvPr/>
        </p:nvSpPr>
        <p:spPr bwMode="auto">
          <a:xfrm>
            <a:off x="7987605" y="5351265"/>
            <a:ext cx="2511071" cy="852322"/>
          </a:xfrm>
          <a:prstGeom prst="roundRect">
            <a:avLst/>
          </a:prstGeom>
          <a:noFill/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传感器与仪表</a:t>
            </a:r>
            <a:endParaRPr kumimoji="1"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10000"/>
              </a:lnSpc>
            </a:pPr>
            <a:endParaRPr kumimoji="1"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10000"/>
              </a:lnSpc>
            </a:pPr>
            <a:endParaRPr kumimoji="1"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5" name="圆角矩形 134"/>
          <p:cNvSpPr/>
          <p:nvPr/>
        </p:nvSpPr>
        <p:spPr bwMode="auto">
          <a:xfrm>
            <a:off x="8161223" y="5689439"/>
            <a:ext cx="1020876" cy="438644"/>
          </a:xfrm>
          <a:prstGeom prst="roundRect">
            <a:avLst/>
          </a:prstGeom>
          <a:solidFill>
            <a:srgbClr val="92D050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传感器</a:t>
            </a:r>
            <a:endParaRPr kumimoji="1"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6" name="圆角矩形 135"/>
          <p:cNvSpPr/>
          <p:nvPr/>
        </p:nvSpPr>
        <p:spPr bwMode="auto">
          <a:xfrm>
            <a:off x="9359879" y="5689439"/>
            <a:ext cx="1020876" cy="438644"/>
          </a:xfrm>
          <a:prstGeom prst="roundRect">
            <a:avLst/>
          </a:prstGeom>
          <a:solidFill>
            <a:srgbClr val="92D050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检测仪</a:t>
            </a:r>
            <a:endParaRPr kumimoji="1"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7" name="上箭头 136"/>
          <p:cNvSpPr/>
          <p:nvPr/>
        </p:nvSpPr>
        <p:spPr bwMode="auto">
          <a:xfrm>
            <a:off x="7160191" y="4453946"/>
            <a:ext cx="412229" cy="750627"/>
          </a:xfrm>
          <a:prstGeom prst="upArrow">
            <a:avLst/>
          </a:prstGeom>
          <a:solidFill>
            <a:srgbClr val="00B0F0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000" b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生产信息</a:t>
            </a:r>
            <a:endParaRPr kumimoji="1" lang="zh-CN" altLang="en-US" sz="1000" b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8" name="矩形 137"/>
          <p:cNvSpPr/>
          <p:nvPr/>
        </p:nvSpPr>
        <p:spPr bwMode="auto">
          <a:xfrm>
            <a:off x="1428750" y="580372"/>
            <a:ext cx="9315450" cy="5920443"/>
          </a:xfrm>
          <a:prstGeom prst="rect">
            <a:avLst/>
          </a:prstGeom>
          <a:noFill/>
          <a:ln w="254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000" b="0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83318" y="1681765"/>
            <a:ext cx="6604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gray">
          <a:xfrm>
            <a:off x="1454398" y="1681765"/>
            <a:ext cx="55080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项目概况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216000" y="593725"/>
            <a:ext cx="11760000" cy="695325"/>
          </a:xfrm>
        </p:spPr>
        <p:txBody>
          <a:bodyPr/>
          <a:lstStyle/>
          <a:p>
            <a:r>
              <a:rPr kumimoji="1" lang="zh-CN" altLang="en-US"/>
              <a:t>内容</a:t>
            </a:r>
            <a:endParaRPr kumimoji="1" lang="zh-CN" alt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883" y="1253731"/>
            <a:ext cx="3852658" cy="21941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447" y="3861433"/>
            <a:ext cx="3859402" cy="2198605"/>
          </a:xfrm>
          <a:prstGeom prst="rect">
            <a:avLst/>
          </a:prstGeom>
        </p:spPr>
      </p:pic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948358" y="3203669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1719438" y="3203670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pPr eaLnBrk="0"/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endParaRPr lang="zh-CN" altLang="en-US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948358" y="2450381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en-US" altLang="zh-CN" sz="16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1719438" y="2450381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944548" y="3861529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180000" tIns="46800" rIns="72000" bIns="46800" anchor="ctr"/>
          <a:lstStyle/>
          <a:p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1719438" y="3861530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项目范围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939780" y="4571161"/>
            <a:ext cx="6604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80000" tIns="46800" rIns="72000" bIns="46800" anchor="ctr"/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gray">
          <a:xfrm>
            <a:off x="1714670" y="4571162"/>
            <a:ext cx="55080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总体流程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939780" y="5180762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gray">
          <a:xfrm>
            <a:off x="1714670" y="5180763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pPr eaLnBrk="0"/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总体进度</a:t>
            </a:r>
            <a:endParaRPr lang="zh-CN" altLang="en-US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 bwMode="auto">
          <a:xfrm>
            <a:off x="1519071" y="875810"/>
            <a:ext cx="1027771" cy="448669"/>
          </a:xfrm>
          <a:prstGeom prst="roundRect">
            <a:avLst/>
          </a:prstGeom>
          <a:solidFill>
            <a:srgbClr val="3FA9F5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销售订单</a:t>
            </a:r>
            <a:endParaRPr kumimoji="1"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平行四边形 4"/>
          <p:cNvSpPr/>
          <p:nvPr/>
        </p:nvSpPr>
        <p:spPr bwMode="gray">
          <a:xfrm>
            <a:off x="1066439" y="1843092"/>
            <a:ext cx="790963" cy="457200"/>
          </a:xfrm>
          <a:prstGeom prst="parallelogram">
            <a:avLst/>
          </a:prstGeom>
          <a:solidFill>
            <a:srgbClr val="3FA9F5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latin typeface="微软雅黑" pitchFamily="34" charset="-122"/>
                <a:ea typeface="微软雅黑" pitchFamily="34" charset="-122"/>
              </a:rPr>
              <a:t>库存数据</a:t>
            </a:r>
            <a:endParaRPr kumimoji="1"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平行四边形 5"/>
          <p:cNvSpPr/>
          <p:nvPr/>
        </p:nvSpPr>
        <p:spPr bwMode="gray">
          <a:xfrm>
            <a:off x="2094209" y="1843092"/>
            <a:ext cx="790963" cy="457200"/>
          </a:xfrm>
          <a:prstGeom prst="parallelogram">
            <a:avLst/>
          </a:prstGeom>
          <a:solidFill>
            <a:srgbClr val="3FA9F5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latin typeface="微软雅黑" pitchFamily="34" charset="-122"/>
                <a:ea typeface="微软雅黑" pitchFamily="34" charset="-122"/>
              </a:rPr>
              <a:t>工艺数据</a:t>
            </a:r>
            <a:endParaRPr kumimoji="1"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肘形连接符 7"/>
          <p:cNvCxnSpPr>
            <a:stCxn id="2" idx="2"/>
            <a:endCxn id="5" idx="1"/>
          </p:cNvCxnSpPr>
          <p:nvPr/>
        </p:nvCxnSpPr>
        <p:spPr bwMode="auto">
          <a:xfrm rot="5400000">
            <a:off x="1516708" y="1326842"/>
            <a:ext cx="518613" cy="51388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9" name="肘形连接符 8"/>
          <p:cNvCxnSpPr>
            <a:stCxn id="2" idx="2"/>
            <a:endCxn id="6" idx="1"/>
          </p:cNvCxnSpPr>
          <p:nvPr/>
        </p:nvCxnSpPr>
        <p:spPr bwMode="auto">
          <a:xfrm rot="16200000" flipH="1">
            <a:off x="2030593" y="1326843"/>
            <a:ext cx="518613" cy="51388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6" name="圆角矩形 15"/>
          <p:cNvSpPr/>
          <p:nvPr/>
        </p:nvSpPr>
        <p:spPr bwMode="auto">
          <a:xfrm>
            <a:off x="3068010" y="875809"/>
            <a:ext cx="1027771" cy="448669"/>
          </a:xfrm>
          <a:prstGeom prst="roundRect">
            <a:avLst/>
          </a:prstGeom>
          <a:solidFill>
            <a:srgbClr val="3FA9F5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latin typeface="微软雅黑" pitchFamily="34" charset="-122"/>
                <a:ea typeface="微软雅黑" pitchFamily="34" charset="-122"/>
              </a:rPr>
              <a:t>库存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订单</a:t>
            </a:r>
            <a:endParaRPr kumimoji="1"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1419055" y="2786072"/>
            <a:ext cx="1027771" cy="448669"/>
          </a:xfrm>
          <a:prstGeom prst="roundRect">
            <a:avLst/>
          </a:prstGeom>
          <a:solidFill>
            <a:srgbClr val="3FA9F5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latin typeface="微软雅黑" pitchFamily="34" charset="-122"/>
                <a:ea typeface="微软雅黑" pitchFamily="34" charset="-122"/>
              </a:rPr>
              <a:t>采购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订单</a:t>
            </a:r>
            <a:endParaRPr kumimoji="1"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圆角矩形 17"/>
          <p:cNvSpPr/>
          <p:nvPr/>
        </p:nvSpPr>
        <p:spPr bwMode="auto">
          <a:xfrm>
            <a:off x="3068010" y="2771783"/>
            <a:ext cx="1027771" cy="448669"/>
          </a:xfrm>
          <a:prstGeom prst="roundRect">
            <a:avLst/>
          </a:prstGeom>
          <a:solidFill>
            <a:srgbClr val="3FA9F5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订单</a:t>
            </a:r>
            <a:endParaRPr kumimoji="1"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肘形连接符 18"/>
          <p:cNvCxnSpPr>
            <a:stCxn id="6" idx="4"/>
            <a:endCxn id="17" idx="0"/>
          </p:cNvCxnSpPr>
          <p:nvPr/>
        </p:nvCxnSpPr>
        <p:spPr bwMode="auto">
          <a:xfrm rot="5400000">
            <a:off x="1968426" y="2264807"/>
            <a:ext cx="485780" cy="55675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6" name="肘形连接符 25"/>
          <p:cNvCxnSpPr>
            <a:stCxn id="5" idx="4"/>
            <a:endCxn id="17" idx="0"/>
          </p:cNvCxnSpPr>
          <p:nvPr/>
        </p:nvCxnSpPr>
        <p:spPr bwMode="auto">
          <a:xfrm rot="16200000" flipH="1">
            <a:off x="1454541" y="2307672"/>
            <a:ext cx="485780" cy="47102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0" name="肘形连接符 29"/>
          <p:cNvCxnSpPr>
            <a:stCxn id="16" idx="2"/>
            <a:endCxn id="18" idx="0"/>
          </p:cNvCxnSpPr>
          <p:nvPr/>
        </p:nvCxnSpPr>
        <p:spPr bwMode="auto">
          <a:xfrm rot="5400000">
            <a:off x="2858244" y="2048130"/>
            <a:ext cx="1447305" cy="158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33" name="圆角矩形 32"/>
          <p:cNvSpPr/>
          <p:nvPr/>
        </p:nvSpPr>
        <p:spPr bwMode="auto">
          <a:xfrm>
            <a:off x="1419056" y="3829060"/>
            <a:ext cx="1027771" cy="448669"/>
          </a:xfrm>
          <a:prstGeom prst="roundRect">
            <a:avLst/>
          </a:prstGeom>
          <a:solidFill>
            <a:srgbClr val="3FA9F5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质检信息</a:t>
            </a:r>
            <a:endParaRPr kumimoji="1"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肘形连接符 33"/>
          <p:cNvCxnSpPr>
            <a:stCxn id="17" idx="2"/>
            <a:endCxn id="33" idx="0"/>
          </p:cNvCxnSpPr>
          <p:nvPr/>
        </p:nvCxnSpPr>
        <p:spPr bwMode="auto">
          <a:xfrm rot="16200000" flipH="1">
            <a:off x="1635782" y="3531899"/>
            <a:ext cx="594319" cy="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37" name="圆角矩形 36"/>
          <p:cNvSpPr/>
          <p:nvPr/>
        </p:nvSpPr>
        <p:spPr bwMode="auto">
          <a:xfrm>
            <a:off x="7039976" y="876602"/>
            <a:ext cx="1027771" cy="448669"/>
          </a:xfrm>
          <a:prstGeom prst="roundRect">
            <a:avLst/>
          </a:prstGeom>
          <a:solidFill>
            <a:srgbClr val="3FA9F5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生产计划</a:t>
            </a:r>
            <a:endParaRPr kumimoji="1"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肘形连接符 37"/>
          <p:cNvCxnSpPr>
            <a:stCxn id="18" idx="3"/>
            <a:endCxn id="37" idx="1"/>
          </p:cNvCxnSpPr>
          <p:nvPr/>
        </p:nvCxnSpPr>
        <p:spPr bwMode="auto">
          <a:xfrm flipV="1">
            <a:off x="4095781" y="1100937"/>
            <a:ext cx="2944195" cy="189518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41" name="圆角矩形 40"/>
          <p:cNvSpPr/>
          <p:nvPr/>
        </p:nvSpPr>
        <p:spPr bwMode="auto">
          <a:xfrm>
            <a:off x="7039976" y="3829060"/>
            <a:ext cx="1027771" cy="444395"/>
          </a:xfrm>
          <a:prstGeom prst="roundRect">
            <a:avLst/>
          </a:prstGeom>
          <a:solidFill>
            <a:srgbClr val="3FA9F5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质量检验</a:t>
            </a:r>
            <a:endParaRPr kumimoji="1"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圆角矩形 41"/>
          <p:cNvSpPr/>
          <p:nvPr/>
        </p:nvSpPr>
        <p:spPr bwMode="auto">
          <a:xfrm>
            <a:off x="7039976" y="1843092"/>
            <a:ext cx="1027771" cy="448669"/>
          </a:xfrm>
          <a:prstGeom prst="roundRect">
            <a:avLst/>
          </a:prstGeom>
          <a:solidFill>
            <a:srgbClr val="3FA9F5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生产作业</a:t>
            </a:r>
            <a:endParaRPr kumimoji="1"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圆角矩形 42"/>
          <p:cNvSpPr/>
          <p:nvPr/>
        </p:nvSpPr>
        <p:spPr bwMode="auto">
          <a:xfrm>
            <a:off x="7039976" y="2771783"/>
            <a:ext cx="1027771" cy="448669"/>
          </a:xfrm>
          <a:prstGeom prst="roundRect">
            <a:avLst/>
          </a:prstGeom>
          <a:solidFill>
            <a:srgbClr val="3FA9F5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生产反馈</a:t>
            </a:r>
            <a:endParaRPr kumimoji="1"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827502" y="0"/>
            <a:ext cx="31952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总体流程</a:t>
            </a:r>
          </a:p>
        </p:txBody>
      </p:sp>
      <p:sp>
        <p:nvSpPr>
          <p:cNvPr id="45" name="平行四边形 44"/>
          <p:cNvSpPr/>
          <p:nvPr/>
        </p:nvSpPr>
        <p:spPr bwMode="gray">
          <a:xfrm>
            <a:off x="9353131" y="872337"/>
            <a:ext cx="790963" cy="457200"/>
          </a:xfrm>
          <a:prstGeom prst="parallelogram">
            <a:avLst/>
          </a:prstGeom>
          <a:solidFill>
            <a:srgbClr val="3FA9F5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latin typeface="微软雅黑" pitchFamily="34" charset="-122"/>
                <a:ea typeface="微软雅黑" pitchFamily="34" charset="-122"/>
              </a:rPr>
              <a:t>工艺数据</a:t>
            </a:r>
            <a:endParaRPr kumimoji="1"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6" name="肘形连接符 45"/>
          <p:cNvCxnSpPr>
            <a:stCxn id="37" idx="2"/>
            <a:endCxn id="42" idx="0"/>
          </p:cNvCxnSpPr>
          <p:nvPr/>
        </p:nvCxnSpPr>
        <p:spPr bwMode="auto">
          <a:xfrm rot="5400000">
            <a:off x="7294952" y="1584181"/>
            <a:ext cx="517821" cy="158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49" name="肘形连接符 48"/>
          <p:cNvCxnSpPr>
            <a:stCxn id="42" idx="2"/>
            <a:endCxn id="43" idx="0"/>
          </p:cNvCxnSpPr>
          <p:nvPr/>
        </p:nvCxnSpPr>
        <p:spPr bwMode="auto">
          <a:xfrm rot="5400000">
            <a:off x="7313851" y="2531772"/>
            <a:ext cx="480022" cy="158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52" name="肘形连接符 51"/>
          <p:cNvCxnSpPr>
            <a:stCxn id="43" idx="2"/>
            <a:endCxn id="41" idx="0"/>
          </p:cNvCxnSpPr>
          <p:nvPr/>
        </p:nvCxnSpPr>
        <p:spPr bwMode="auto">
          <a:xfrm rot="5400000">
            <a:off x="7249558" y="3524756"/>
            <a:ext cx="608608" cy="158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55" name="肘形连接符 54"/>
          <p:cNvCxnSpPr>
            <a:stCxn id="33" idx="3"/>
            <a:endCxn id="41" idx="1"/>
          </p:cNvCxnSpPr>
          <p:nvPr/>
        </p:nvCxnSpPr>
        <p:spPr bwMode="auto">
          <a:xfrm flipV="1">
            <a:off x="2446827" y="4051258"/>
            <a:ext cx="4593149" cy="2137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olid"/>
            <a:round/>
            <a:headEnd type="triangle" w="med" len="med"/>
            <a:tailEnd type="triangle"/>
          </a:ln>
        </p:spPr>
      </p:cxnSp>
      <p:sp>
        <p:nvSpPr>
          <p:cNvPr id="59" name="圆角矩形 58"/>
          <p:cNvSpPr/>
          <p:nvPr/>
        </p:nvSpPr>
        <p:spPr bwMode="auto">
          <a:xfrm>
            <a:off x="1419056" y="4829186"/>
            <a:ext cx="1027771" cy="448669"/>
          </a:xfrm>
          <a:prstGeom prst="roundRect">
            <a:avLst/>
          </a:prstGeom>
          <a:solidFill>
            <a:srgbClr val="3FA9F5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latin typeface="微软雅黑" pitchFamily="34" charset="-122"/>
                <a:ea typeface="微软雅黑" pitchFamily="34" charset="-122"/>
              </a:rPr>
              <a:t>厂级库存</a:t>
            </a:r>
            <a:endParaRPr kumimoji="1"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0" name="肘形连接符 59"/>
          <p:cNvCxnSpPr>
            <a:stCxn id="33" idx="2"/>
            <a:endCxn id="59" idx="0"/>
          </p:cNvCxnSpPr>
          <p:nvPr/>
        </p:nvCxnSpPr>
        <p:spPr bwMode="auto">
          <a:xfrm rot="5400000">
            <a:off x="1657214" y="4553457"/>
            <a:ext cx="551457" cy="158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66" name="圆角矩形 65"/>
          <p:cNvSpPr/>
          <p:nvPr/>
        </p:nvSpPr>
        <p:spPr bwMode="auto">
          <a:xfrm>
            <a:off x="7039182" y="4828691"/>
            <a:ext cx="1027771" cy="448669"/>
          </a:xfrm>
          <a:prstGeom prst="roundRect">
            <a:avLst/>
          </a:prstGeom>
          <a:solidFill>
            <a:srgbClr val="3FA9F5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latin typeface="微软雅黑" pitchFamily="34" charset="-122"/>
                <a:ea typeface="微软雅黑" pitchFamily="34" charset="-122"/>
              </a:rPr>
              <a:t>生产库存</a:t>
            </a:r>
            <a:endParaRPr kumimoji="1"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7" name="肘形连接符 66"/>
          <p:cNvCxnSpPr>
            <a:stCxn id="41" idx="2"/>
            <a:endCxn id="66" idx="0"/>
          </p:cNvCxnSpPr>
          <p:nvPr/>
        </p:nvCxnSpPr>
        <p:spPr bwMode="auto">
          <a:xfrm rot="5400000">
            <a:off x="7275847" y="4550676"/>
            <a:ext cx="555236" cy="79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70" name="肘形连接符 69"/>
          <p:cNvCxnSpPr>
            <a:stCxn id="43" idx="2"/>
            <a:endCxn id="18" idx="2"/>
          </p:cNvCxnSpPr>
          <p:nvPr/>
        </p:nvCxnSpPr>
        <p:spPr bwMode="auto">
          <a:xfrm rot="5400000">
            <a:off x="5567879" y="1234469"/>
            <a:ext cx="1588" cy="3971966"/>
          </a:xfrm>
          <a:prstGeom prst="bentConnector3">
            <a:avLst>
              <a:gd name="adj1" fmla="val 14395466"/>
            </a:avLst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74" name="肘形连接符 73"/>
          <p:cNvCxnSpPr>
            <a:stCxn id="66" idx="1"/>
            <a:endCxn id="59" idx="3"/>
          </p:cNvCxnSpPr>
          <p:nvPr/>
        </p:nvCxnSpPr>
        <p:spPr bwMode="auto">
          <a:xfrm rot="10800000" flipV="1">
            <a:off x="2446828" y="5053025"/>
            <a:ext cx="4592355" cy="49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olid"/>
            <a:round/>
            <a:headEnd type="triangle" w="med" len="med"/>
            <a:tailEnd type="triangle"/>
          </a:ln>
        </p:spPr>
      </p:cxnSp>
      <p:cxnSp>
        <p:nvCxnSpPr>
          <p:cNvPr id="81" name="肘形连接符 80"/>
          <p:cNvCxnSpPr>
            <a:stCxn id="6" idx="4"/>
            <a:endCxn id="18" idx="0"/>
          </p:cNvCxnSpPr>
          <p:nvPr/>
        </p:nvCxnSpPr>
        <p:spPr bwMode="auto">
          <a:xfrm rot="16200000" flipH="1">
            <a:off x="2800048" y="1989934"/>
            <a:ext cx="471491" cy="109220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87" name="平行四边形 86"/>
          <p:cNvSpPr/>
          <p:nvPr/>
        </p:nvSpPr>
        <p:spPr bwMode="gray">
          <a:xfrm>
            <a:off x="9353131" y="1615286"/>
            <a:ext cx="790963" cy="457200"/>
          </a:xfrm>
          <a:prstGeom prst="parallelogram">
            <a:avLst/>
          </a:prstGeom>
          <a:solidFill>
            <a:srgbClr val="3FA9F5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latin typeface="微软雅黑" pitchFamily="34" charset="-122"/>
                <a:ea typeface="微软雅黑" pitchFamily="34" charset="-122"/>
              </a:rPr>
              <a:t>库存数据</a:t>
            </a:r>
            <a:endParaRPr kumimoji="1"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平行四边形 87"/>
          <p:cNvSpPr/>
          <p:nvPr/>
        </p:nvSpPr>
        <p:spPr bwMode="gray">
          <a:xfrm>
            <a:off x="9353131" y="2328872"/>
            <a:ext cx="790963" cy="457200"/>
          </a:xfrm>
          <a:prstGeom prst="parallelogram">
            <a:avLst/>
          </a:prstGeom>
          <a:solidFill>
            <a:srgbClr val="3FA9F5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latin typeface="微软雅黑" pitchFamily="34" charset="-122"/>
                <a:ea typeface="微软雅黑" pitchFamily="34" charset="-122"/>
              </a:rPr>
              <a:t>设备数据</a:t>
            </a:r>
            <a:endParaRPr kumimoji="1"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9" name="肘形连接符 88"/>
          <p:cNvCxnSpPr>
            <a:stCxn id="45" idx="5"/>
          </p:cNvCxnSpPr>
          <p:nvPr/>
        </p:nvCxnSpPr>
        <p:spPr bwMode="auto">
          <a:xfrm rot="10800000">
            <a:off x="8067747" y="1100937"/>
            <a:ext cx="1342534" cy="158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92" name="肘形连接符 91"/>
          <p:cNvCxnSpPr>
            <a:stCxn id="87" idx="5"/>
            <a:endCxn id="37" idx="3"/>
          </p:cNvCxnSpPr>
          <p:nvPr/>
        </p:nvCxnSpPr>
        <p:spPr bwMode="auto">
          <a:xfrm rot="10800000">
            <a:off x="8067747" y="1100938"/>
            <a:ext cx="1342534" cy="74294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95" name="肘形连接符 94"/>
          <p:cNvCxnSpPr>
            <a:stCxn id="88" idx="5"/>
            <a:endCxn id="37" idx="3"/>
          </p:cNvCxnSpPr>
          <p:nvPr/>
        </p:nvCxnSpPr>
        <p:spPr bwMode="auto">
          <a:xfrm rot="10800000">
            <a:off x="8067747" y="1100938"/>
            <a:ext cx="1342534" cy="145653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98" name="平行四边形 97"/>
          <p:cNvSpPr/>
          <p:nvPr/>
        </p:nvSpPr>
        <p:spPr bwMode="gray">
          <a:xfrm>
            <a:off x="10467950" y="876602"/>
            <a:ext cx="790963" cy="457200"/>
          </a:xfrm>
          <a:prstGeom prst="parallelogram">
            <a:avLst/>
          </a:prstGeom>
          <a:solidFill>
            <a:srgbClr val="3FA9F5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latin typeface="微软雅黑" pitchFamily="34" charset="-122"/>
                <a:ea typeface="微软雅黑" pitchFamily="34" charset="-122"/>
              </a:rPr>
              <a:t>人员数据</a:t>
            </a:r>
            <a:endParaRPr kumimoji="1"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平行四边形 98"/>
          <p:cNvSpPr/>
          <p:nvPr/>
        </p:nvSpPr>
        <p:spPr bwMode="gray">
          <a:xfrm>
            <a:off x="10467950" y="1615288"/>
            <a:ext cx="790963" cy="457200"/>
          </a:xfrm>
          <a:prstGeom prst="parallelogram">
            <a:avLst/>
          </a:prstGeom>
          <a:solidFill>
            <a:srgbClr val="3FA9F5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latin typeface="微软雅黑" pitchFamily="34" charset="-122"/>
                <a:ea typeface="微软雅黑" pitchFamily="34" charset="-122"/>
              </a:rPr>
              <a:t>质量标准</a:t>
            </a:r>
            <a:endParaRPr kumimoji="1"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0" name="肘形连接符 99"/>
          <p:cNvCxnSpPr>
            <a:stCxn id="98" idx="5"/>
            <a:endCxn id="45" idx="2"/>
          </p:cNvCxnSpPr>
          <p:nvPr/>
        </p:nvCxnSpPr>
        <p:spPr bwMode="auto">
          <a:xfrm rot="10800000">
            <a:off x="10086944" y="1100938"/>
            <a:ext cx="438156" cy="426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/>
          </a:ln>
        </p:spPr>
      </p:cxnSp>
      <p:cxnSp>
        <p:nvCxnSpPr>
          <p:cNvPr id="103" name="肘形连接符 102"/>
          <p:cNvCxnSpPr>
            <a:stCxn id="99" idx="5"/>
            <a:endCxn id="87" idx="2"/>
          </p:cNvCxnSpPr>
          <p:nvPr/>
        </p:nvCxnSpPr>
        <p:spPr bwMode="auto">
          <a:xfrm rot="10800000">
            <a:off x="10086944" y="1843886"/>
            <a:ext cx="438156" cy="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/>
          </a:ln>
        </p:spPr>
      </p:cxnSp>
      <p:sp>
        <p:nvSpPr>
          <p:cNvPr id="107" name="圆角矩形 106"/>
          <p:cNvSpPr/>
          <p:nvPr/>
        </p:nvSpPr>
        <p:spPr bwMode="auto">
          <a:xfrm>
            <a:off x="1419056" y="5757870"/>
            <a:ext cx="1027771" cy="448669"/>
          </a:xfrm>
          <a:prstGeom prst="roundRect">
            <a:avLst/>
          </a:prstGeom>
          <a:solidFill>
            <a:srgbClr val="3FA9F5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销售发货</a:t>
            </a:r>
            <a:endParaRPr kumimoji="1"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8" name="肘形连接符 107"/>
          <p:cNvCxnSpPr>
            <a:stCxn id="59" idx="2"/>
            <a:endCxn id="107" idx="0"/>
          </p:cNvCxnSpPr>
          <p:nvPr/>
        </p:nvCxnSpPr>
        <p:spPr bwMode="auto">
          <a:xfrm rot="5400000">
            <a:off x="1692935" y="5517862"/>
            <a:ext cx="480015" cy="158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14" name="圆角矩形 113"/>
          <p:cNvSpPr/>
          <p:nvPr/>
        </p:nvSpPr>
        <p:spPr bwMode="auto">
          <a:xfrm>
            <a:off x="3109269" y="5758664"/>
            <a:ext cx="1027771" cy="448669"/>
          </a:xfrm>
          <a:prstGeom prst="roundRect">
            <a:avLst/>
          </a:prstGeom>
          <a:solidFill>
            <a:srgbClr val="3FA9F5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财务核算</a:t>
            </a:r>
            <a:endParaRPr kumimoji="1"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5" name="肘形连接符 114"/>
          <p:cNvCxnSpPr>
            <a:stCxn id="18" idx="1"/>
            <a:endCxn id="114" idx="0"/>
          </p:cNvCxnSpPr>
          <p:nvPr/>
        </p:nvCxnSpPr>
        <p:spPr bwMode="auto">
          <a:xfrm rot="10800000" flipH="1" flipV="1">
            <a:off x="3068009" y="2996118"/>
            <a:ext cx="555145" cy="2762546"/>
          </a:xfrm>
          <a:prstGeom prst="bentConnector4">
            <a:avLst>
              <a:gd name="adj1" fmla="val -41178"/>
              <a:gd name="adj2" fmla="val 54060"/>
            </a:avLst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18" name="肘形连接符 117"/>
          <p:cNvCxnSpPr>
            <a:stCxn id="107" idx="3"/>
            <a:endCxn id="114" idx="1"/>
          </p:cNvCxnSpPr>
          <p:nvPr/>
        </p:nvCxnSpPr>
        <p:spPr bwMode="auto">
          <a:xfrm>
            <a:off x="2446827" y="5982205"/>
            <a:ext cx="662442" cy="79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21" name="平行四边形 120"/>
          <p:cNvSpPr/>
          <p:nvPr/>
        </p:nvSpPr>
        <p:spPr bwMode="gray">
          <a:xfrm>
            <a:off x="4533507" y="3219658"/>
            <a:ext cx="790963" cy="457200"/>
          </a:xfrm>
          <a:prstGeom prst="parallelogram">
            <a:avLst/>
          </a:prstGeom>
          <a:solidFill>
            <a:srgbClr val="3FA9F5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latin typeface="微软雅黑" pitchFamily="34" charset="-122"/>
                <a:ea typeface="微软雅黑" pitchFamily="34" charset="-122"/>
              </a:rPr>
              <a:t>物耗能耗</a:t>
            </a:r>
            <a:endParaRPr kumimoji="1"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" name="平行四边形 121"/>
          <p:cNvSpPr/>
          <p:nvPr/>
        </p:nvSpPr>
        <p:spPr bwMode="gray">
          <a:xfrm>
            <a:off x="5574056" y="3234740"/>
            <a:ext cx="790963" cy="457200"/>
          </a:xfrm>
          <a:prstGeom prst="parallelogram">
            <a:avLst/>
          </a:prstGeom>
          <a:solidFill>
            <a:srgbClr val="3FA9F5"/>
          </a:solidFill>
          <a:ln w="127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latin typeface="微软雅黑" pitchFamily="34" charset="-122"/>
                <a:ea typeface="微软雅黑" pitchFamily="34" charset="-122"/>
              </a:rPr>
              <a:t>生产绩效</a:t>
            </a:r>
            <a:endParaRPr kumimoji="1"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" name="矩形 122"/>
          <p:cNvSpPr/>
          <p:nvPr/>
        </p:nvSpPr>
        <p:spPr bwMode="auto">
          <a:xfrm>
            <a:off x="635445" y="580372"/>
            <a:ext cx="4831905" cy="5920443"/>
          </a:xfrm>
          <a:prstGeom prst="rect">
            <a:avLst/>
          </a:prstGeom>
          <a:noFill/>
          <a:ln w="254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000" b="0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4" name="TextBox 123"/>
          <p:cNvSpPr txBox="1"/>
          <p:nvPr/>
        </p:nvSpPr>
        <p:spPr bwMode="auto">
          <a:xfrm>
            <a:off x="635445" y="568825"/>
            <a:ext cx="6961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ERP</a:t>
            </a:r>
            <a:endParaRPr kumimoji="1" lang="zh-CN" altLang="en-US" sz="2000" b="0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25" name="矩形 124"/>
          <p:cNvSpPr/>
          <p:nvPr/>
        </p:nvSpPr>
        <p:spPr bwMode="auto">
          <a:xfrm>
            <a:off x="5493163" y="568825"/>
            <a:ext cx="6051137" cy="5920443"/>
          </a:xfrm>
          <a:prstGeom prst="rect">
            <a:avLst/>
          </a:prstGeom>
          <a:noFill/>
          <a:ln w="25400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000" b="0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6" name="TextBox 125"/>
          <p:cNvSpPr txBox="1"/>
          <p:nvPr/>
        </p:nvSpPr>
        <p:spPr bwMode="auto">
          <a:xfrm>
            <a:off x="5493162" y="557278"/>
            <a:ext cx="8718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MES</a:t>
            </a:r>
            <a:endParaRPr kumimoji="1" lang="zh-CN" altLang="en-US" sz="2000" b="0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83318" y="1681765"/>
            <a:ext cx="6604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gray">
          <a:xfrm>
            <a:off x="1454398" y="1681765"/>
            <a:ext cx="55080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项目概况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216000" y="593725"/>
            <a:ext cx="11760000" cy="695325"/>
          </a:xfrm>
        </p:spPr>
        <p:txBody>
          <a:bodyPr/>
          <a:lstStyle/>
          <a:p>
            <a:r>
              <a:rPr kumimoji="1" lang="zh-CN" altLang="en-US"/>
              <a:t>内容</a:t>
            </a:r>
            <a:endParaRPr kumimoji="1" lang="zh-CN" alt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883" y="1253731"/>
            <a:ext cx="3852658" cy="21941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447" y="3861433"/>
            <a:ext cx="3859402" cy="2198605"/>
          </a:xfrm>
          <a:prstGeom prst="rect">
            <a:avLst/>
          </a:prstGeom>
        </p:spPr>
      </p:pic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948358" y="3203669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1719438" y="3203670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pPr eaLnBrk="0"/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endParaRPr lang="zh-CN" altLang="en-US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948358" y="2450381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en-US" altLang="zh-CN" sz="16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1719438" y="2450381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944548" y="3861529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180000" tIns="46800" rIns="72000" bIns="46800" anchor="ctr"/>
          <a:lstStyle/>
          <a:p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1719438" y="3861530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项目范围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939780" y="4571161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180000" tIns="46800" rIns="72000" bIns="46800" anchor="ctr"/>
          <a:lstStyle/>
          <a:p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gray">
          <a:xfrm>
            <a:off x="1714670" y="4571162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总体流程</a:t>
            </a: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939780" y="5180762"/>
            <a:ext cx="6604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80000" tIns="46800" rIns="72000" bIns="46800" anchor="ctr"/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1.5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gray">
          <a:xfrm>
            <a:off x="1714670" y="5180763"/>
            <a:ext cx="55080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总体进度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 bwMode="auto">
          <a:xfrm>
            <a:off x="827502" y="0"/>
            <a:ext cx="31952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总体进度</a:t>
            </a:r>
          </a:p>
        </p:txBody>
      </p:sp>
      <p:graphicFrame>
        <p:nvGraphicFramePr>
          <p:cNvPr id="53" name="表格 52">
            <a:extLst>
              <a:ext uri="{FF2B5EF4-FFF2-40B4-BE49-F238E27FC236}">
                <a16:creationId xmlns="" xmlns:a16="http://schemas.microsoft.com/office/drawing/2014/main" id="{07FD520D-3311-4AB1-BF4C-30154B55E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07477"/>
              </p:ext>
            </p:extLst>
          </p:nvPr>
        </p:nvGraphicFramePr>
        <p:xfrm>
          <a:off x="612741" y="1188081"/>
          <a:ext cx="10727705" cy="4935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38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21434">
                  <a:extLst>
                    <a:ext uri="{9D8B030D-6E8A-4147-A177-3AD203B41FA5}">
                      <a16:colId xmlns="" xmlns:a16="http://schemas.microsoft.com/office/drawing/2014/main" val="1272860983"/>
                    </a:ext>
                  </a:extLst>
                </a:gridCol>
                <a:gridCol w="448244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项目组成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实施状况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当前工作状况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904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 IT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基础设施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上线运行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 defTabSz="914400" rtl="0" eaLnBrk="1" latinLnBrk="0" hangingPunct="1">
                        <a:spcBef>
                          <a:spcPts val="600"/>
                        </a:spcBef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已交接</a:t>
                      </a:r>
                      <a:r>
                        <a:rPr lang="zh-CN" altLang="en-US" sz="16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给客户动力</a:t>
                      </a:r>
                      <a:r>
                        <a:rPr lang="zh-CN" alt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车间维护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37129777"/>
                  </a:ext>
                </a:extLst>
              </a:tr>
              <a:tr h="4904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数据采集系统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上线</a:t>
                      </a:r>
                      <a:r>
                        <a:rPr lang="zh-CN" altLang="en-US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运行</a:t>
                      </a:r>
                      <a:endPara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spcBef>
                          <a:spcPts val="600"/>
                        </a:spcBef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动力车间交接维护，负责与各业务部门的培训、推广与需求反馈</a:t>
                      </a:r>
                      <a:endPara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 algn="just" defTabSz="914400" rtl="0" eaLnBrk="1" latinLnBrk="0" hangingPunct="1">
                        <a:spcBef>
                          <a:spcPts val="600"/>
                        </a:spcBef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16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根据客户要求持续优化和调整，舒美特织机也有新的解决方案</a:t>
                      </a:r>
                      <a:endParaRPr lang="zh-CN" altLang="en-U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9792725"/>
                  </a:ext>
                </a:extLst>
              </a:tr>
              <a:tr h="4904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行业情报系统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上线运行</a:t>
                      </a:r>
                      <a:endPara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 defTabSz="914400" rtl="0" eaLnBrk="1" latinLnBrk="0" hangingPunct="1">
                        <a:spcBef>
                          <a:spcPts val="600"/>
                        </a:spcBef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等待</a:t>
                      </a:r>
                      <a:r>
                        <a:rPr lang="zh-CN" altLang="en-US" sz="16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客户维护人员更新相关数据</a:t>
                      </a:r>
                      <a:endParaRPr lang="zh-CN" altLang="en-U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03350443"/>
                  </a:ext>
                </a:extLst>
              </a:tr>
              <a:tr h="4904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 MDM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上线</a:t>
                      </a:r>
                      <a:r>
                        <a:rPr lang="zh-CN" altLang="en-US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运行</a:t>
                      </a:r>
                      <a:endPara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spcBef>
                          <a:spcPts val="600"/>
                        </a:spcBef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16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根据客户要求持续优化和调整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46485741"/>
                  </a:ext>
                </a:extLst>
              </a:tr>
              <a:tr h="4904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 ERP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zh-CN" altLang="en-US" sz="16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上线试</a:t>
                      </a:r>
                      <a:r>
                        <a:rPr lang="zh-CN" altLang="en-US" sz="16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运行</a:t>
                      </a:r>
                      <a:endParaRPr lang="en-US" altLang="zh-CN" sz="16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spcBef>
                          <a:spcPts val="600"/>
                        </a:spcBef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流程梳理</a:t>
                      </a:r>
                      <a:endParaRPr lang="en-US" altLang="zh-CN" sz="16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 algn="just">
                        <a:spcBef>
                          <a:spcPts val="600"/>
                        </a:spcBef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系统试用</a:t>
                      </a:r>
                      <a:endParaRPr lang="en-US" altLang="zh-CN" sz="16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 algn="just">
                        <a:spcBef>
                          <a:spcPts val="600"/>
                        </a:spcBef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16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库存盘点</a:t>
                      </a:r>
                      <a:endParaRPr lang="zh-CN" altLang="en-US" sz="16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79159436"/>
                  </a:ext>
                </a:extLst>
              </a:tr>
              <a:tr h="5279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 MES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endParaRPr lang="en-US" altLang="zh-CN" sz="18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上线试运行</a:t>
                      </a:r>
                      <a:endParaRPr lang="zh-CN" altLang="en-US" sz="16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spcBef>
                          <a:spcPts val="600"/>
                        </a:spcBef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流程梳理</a:t>
                      </a:r>
                      <a:endParaRPr lang="en-US" altLang="zh-CN" sz="16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 algn="just">
                        <a:spcBef>
                          <a:spcPts val="600"/>
                        </a:spcBef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系统试用和设备确认</a:t>
                      </a:r>
                      <a:endParaRPr lang="en-US" altLang="zh-CN" sz="16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 algn="just">
                        <a:spcBef>
                          <a:spcPts val="600"/>
                        </a:spcBef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16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库存盘点</a:t>
                      </a:r>
                      <a:endParaRPr lang="zh-CN" altLang="en-US" sz="16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2582956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83318" y="1681765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en-US" altLang="zh-CN" sz="16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gray">
          <a:xfrm>
            <a:off x="1454398" y="1681765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zh-CN" altLang="en-US" sz="18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项目概况</a:t>
            </a:r>
            <a:endParaRPr lang="en-US" altLang="zh-CN" sz="18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216000" y="593725"/>
            <a:ext cx="11760000" cy="695325"/>
          </a:xfrm>
        </p:spPr>
        <p:txBody>
          <a:bodyPr/>
          <a:lstStyle/>
          <a:p>
            <a:r>
              <a:rPr kumimoji="1" lang="zh-CN" altLang="en-US"/>
              <a:t>内容</a:t>
            </a:r>
            <a:endParaRPr kumimoji="1" lang="zh-CN" alt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883" y="1253731"/>
            <a:ext cx="3852658" cy="21941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447" y="3861433"/>
            <a:ext cx="3859402" cy="2198605"/>
          </a:xfrm>
          <a:prstGeom prst="rect">
            <a:avLst/>
          </a:prstGeom>
        </p:spPr>
      </p:pic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83318" y="2471738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gray">
          <a:xfrm>
            <a:off x="1454398" y="2471738"/>
            <a:ext cx="55080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各系统简介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83318" y="1681765"/>
            <a:ext cx="6604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gray">
          <a:xfrm>
            <a:off x="1454398" y="1681765"/>
            <a:ext cx="55080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各系统简介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216000" y="593725"/>
            <a:ext cx="11760000" cy="695325"/>
          </a:xfrm>
        </p:spPr>
        <p:txBody>
          <a:bodyPr/>
          <a:lstStyle/>
          <a:p>
            <a:r>
              <a:rPr kumimoji="1" lang="zh-CN" altLang="en-US"/>
              <a:t>内容</a:t>
            </a:r>
            <a:endParaRPr kumimoji="1" lang="zh-CN" alt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883" y="1253731"/>
            <a:ext cx="3852658" cy="21941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447" y="3861433"/>
            <a:ext cx="3859402" cy="2198605"/>
          </a:xfrm>
          <a:prstGeom prst="rect">
            <a:avLst/>
          </a:prstGeom>
        </p:spPr>
      </p:pic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948358" y="3203669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.2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1719438" y="3203670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pPr eaLnBrk="0"/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主数据系统</a:t>
            </a:r>
            <a:endParaRPr lang="zh-CN" altLang="en-US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948358" y="2450381"/>
            <a:ext cx="6604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.1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1719438" y="2450381"/>
            <a:ext cx="55080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pPr eaLnBrk="0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数采系统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944548" y="3861529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.3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1719438" y="3861530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pPr eaLnBrk="0"/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行业情报系统</a:t>
            </a:r>
            <a:endParaRPr lang="zh-CN" altLang="en-US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939780" y="4571161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gray">
          <a:xfrm>
            <a:off x="1714670" y="4571162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pPr eaLnBrk="0"/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949300" y="5237929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gray">
          <a:xfrm>
            <a:off x="1724190" y="5237930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pPr eaLnBrk="0"/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83318" y="1681765"/>
            <a:ext cx="6604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gray">
          <a:xfrm>
            <a:off x="1454398" y="1681765"/>
            <a:ext cx="55080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项目概况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216000" y="593725"/>
            <a:ext cx="11760000" cy="695325"/>
          </a:xfrm>
        </p:spPr>
        <p:txBody>
          <a:bodyPr/>
          <a:lstStyle/>
          <a:p>
            <a:r>
              <a:rPr kumimoji="1" lang="zh-CN" altLang="en-US"/>
              <a:t>内容</a:t>
            </a:r>
            <a:endParaRPr kumimoji="1" lang="zh-CN" alt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883" y="1253731"/>
            <a:ext cx="3852658" cy="21941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447" y="3861433"/>
            <a:ext cx="3859402" cy="2198605"/>
          </a:xfrm>
          <a:prstGeom prst="rect">
            <a:avLst/>
          </a:prstGeom>
        </p:spPr>
      </p:pic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83318" y="2471738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gray">
          <a:xfrm>
            <a:off x="1454398" y="2471738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zh-CN" altLang="en-US" sz="18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各系统简介</a:t>
            </a:r>
            <a:endParaRPr lang="en-US" altLang="zh-CN" sz="18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45233" y="771525"/>
            <a:ext cx="7892980" cy="1064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  <a:tabLst>
                <a:tab pos="457200" algn="l"/>
              </a:tabLst>
            </a:pPr>
            <a:r>
              <a:rPr lang="zh-CN" altLang="en-US" sz="18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将生产设备</a:t>
            </a:r>
            <a:r>
              <a:rPr lang="zh-CN" altLang="en-US" sz="18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本身的生产数据及运转状态</a:t>
            </a:r>
            <a:r>
              <a:rPr lang="zh-CN" altLang="en-US" sz="18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信息，水</a:t>
            </a:r>
            <a:r>
              <a:rPr lang="zh-CN" altLang="en-US" sz="18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、电、气、汽等能耗实时数据，工作环境温、湿度等实时数据等进行实时采集，并通过网络总线系统自动汇集到上位机，为</a:t>
            </a:r>
            <a:r>
              <a:rPr lang="en-US" altLang="zh-CN" sz="18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MES</a:t>
            </a:r>
            <a:r>
              <a:rPr lang="zh-CN" altLang="en-US" sz="18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提供实时、准确的基础数据和信息。</a:t>
            </a:r>
            <a:endParaRPr lang="en-US" altLang="zh-CN" sz="18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2578646" y="4539891"/>
            <a:ext cx="2349128" cy="1176924"/>
            <a:chOff x="-862967" y="0"/>
            <a:chExt cx="2638605" cy="1543516"/>
          </a:xfrm>
        </p:grpSpPr>
        <p:sp>
          <p:nvSpPr>
            <p:cNvPr id="4" name="Line 25"/>
            <p:cNvSpPr>
              <a:spLocks noChangeShapeType="1"/>
            </p:cNvSpPr>
            <p:nvPr/>
          </p:nvSpPr>
          <p:spPr bwMode="auto">
            <a:xfrm flipH="1">
              <a:off x="848904" y="0"/>
              <a:ext cx="926734" cy="793582"/>
            </a:xfrm>
            <a:prstGeom prst="line">
              <a:avLst/>
            </a:prstGeom>
            <a:noFill/>
            <a:ln w="38100" cmpd="sng">
              <a:solidFill>
                <a:srgbClr val="A6A6A6"/>
              </a:solidFill>
              <a:prstDash val="sysDot"/>
              <a:round/>
              <a:headEnd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Text Box 55"/>
            <p:cNvSpPr txBox="1">
              <a:spLocks noChangeArrowheads="1"/>
            </p:cNvSpPr>
            <p:nvPr/>
          </p:nvSpPr>
          <p:spPr bwMode="auto">
            <a:xfrm>
              <a:off x="-862967" y="950159"/>
              <a:ext cx="2281640" cy="593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外部编程接口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开放</a:t>
              </a:r>
              <a:endParaRPr lang="ko-KR" altLang="en-US" dirty="0">
                <a:solidFill>
                  <a:srgbClr val="999999"/>
                </a:solidFill>
                <a:latin typeface="微软雅黑" panose="020B0503020204020204" pitchFamily="34" charset="-122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4071160" y="4921979"/>
            <a:ext cx="3647152" cy="1328787"/>
            <a:chOff x="-1264472" y="0"/>
            <a:chExt cx="4092679" cy="1743025"/>
          </a:xfrm>
        </p:grpSpPr>
        <p:sp>
          <p:nvSpPr>
            <p:cNvPr id="7" name="Line 26"/>
            <p:cNvSpPr>
              <a:spLocks noChangeShapeType="1"/>
            </p:cNvSpPr>
            <p:nvPr/>
          </p:nvSpPr>
          <p:spPr bwMode="auto">
            <a:xfrm flipH="1">
              <a:off x="781862" y="0"/>
              <a:ext cx="0" cy="993973"/>
            </a:xfrm>
            <a:prstGeom prst="line">
              <a:avLst/>
            </a:prstGeom>
            <a:noFill/>
            <a:ln w="38100" cmpd="sng">
              <a:solidFill>
                <a:srgbClr val="A6A6A6"/>
              </a:solidFill>
              <a:prstDash val="sysDot"/>
              <a:round/>
              <a:headEnd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Text Box 55"/>
            <p:cNvSpPr txBox="1">
              <a:spLocks noChangeArrowheads="1"/>
            </p:cNvSpPr>
            <p:nvPr/>
          </p:nvSpPr>
          <p:spPr bwMode="auto">
            <a:xfrm>
              <a:off x="-1264472" y="1149551"/>
              <a:ext cx="4092679" cy="593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设备数据采集接口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多样性、兼容性</a:t>
              </a:r>
              <a:endParaRPr lang="ko-KR" altLang="en-US" dirty="0">
                <a:solidFill>
                  <a:srgbClr val="999999"/>
                </a:solidFill>
                <a:latin typeface="微软雅黑" panose="020B0503020204020204" pitchFamily="34" charset="-122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9" name="Group 12"/>
          <p:cNvGrpSpPr>
            <a:grpSpLocks/>
          </p:cNvGrpSpPr>
          <p:nvPr/>
        </p:nvGrpSpPr>
        <p:grpSpPr bwMode="auto">
          <a:xfrm>
            <a:off x="6968485" y="4505152"/>
            <a:ext cx="2307206" cy="1184387"/>
            <a:chOff x="0" y="0"/>
            <a:chExt cx="2588596" cy="1553247"/>
          </a:xfrm>
        </p:grpSpPr>
        <p:sp>
          <p:nvSpPr>
            <p:cNvPr id="10" name="Line 27"/>
            <p:cNvSpPr>
              <a:spLocks noChangeShapeType="1"/>
            </p:cNvSpPr>
            <p:nvPr/>
          </p:nvSpPr>
          <p:spPr bwMode="auto">
            <a:xfrm>
              <a:off x="0" y="0"/>
              <a:ext cx="860905" cy="858362"/>
            </a:xfrm>
            <a:prstGeom prst="line">
              <a:avLst/>
            </a:prstGeom>
            <a:noFill/>
            <a:ln w="38100" cmpd="sng">
              <a:solidFill>
                <a:srgbClr val="A6A6A6"/>
              </a:solidFill>
              <a:prstDash val="sysDot"/>
              <a:round/>
              <a:headEnd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Text Box 55"/>
            <p:cNvSpPr txBox="1">
              <a:spLocks noChangeArrowheads="1"/>
            </p:cNvSpPr>
            <p:nvPr/>
          </p:nvSpPr>
          <p:spPr bwMode="auto">
            <a:xfrm>
              <a:off x="367080" y="962940"/>
              <a:ext cx="2221516" cy="590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2000" dirty="0"/>
                <a:t>多种类报警方式</a:t>
              </a:r>
              <a:endParaRPr lang="ko-KR" altLang="en-US" sz="2000" dirty="0">
                <a:solidFill>
                  <a:srgbClr val="999999"/>
                </a:solidFill>
                <a:latin typeface="微软雅黑" panose="020B0503020204020204" pitchFamily="34" charset="-122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7280672" y="3445150"/>
            <a:ext cx="1867836" cy="580808"/>
            <a:chOff x="0" y="0"/>
            <a:chExt cx="2096324" cy="762046"/>
          </a:xfrm>
        </p:grpSpPr>
        <p:sp>
          <p:nvSpPr>
            <p:cNvPr id="13" name="Line 29"/>
            <p:cNvSpPr>
              <a:spLocks noChangeShapeType="1"/>
            </p:cNvSpPr>
            <p:nvPr/>
          </p:nvSpPr>
          <p:spPr bwMode="auto">
            <a:xfrm flipH="1">
              <a:off x="0" y="0"/>
              <a:ext cx="1257216" cy="0"/>
            </a:xfrm>
            <a:prstGeom prst="line">
              <a:avLst/>
            </a:prstGeom>
            <a:noFill/>
            <a:ln w="38100" cmpd="sng">
              <a:solidFill>
                <a:srgbClr val="A6A6A6"/>
              </a:solidFill>
              <a:prstDash val="sysDot"/>
              <a:round/>
              <a:headEnd type="oval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Text Box 55"/>
            <p:cNvSpPr txBox="1">
              <a:spLocks noChangeArrowheads="1"/>
            </p:cNvSpPr>
            <p:nvPr/>
          </p:nvSpPr>
          <p:spPr bwMode="auto">
            <a:xfrm>
              <a:off x="449793" y="171465"/>
              <a:ext cx="1646531" cy="590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zh-CN" sz="2000" dirty="0"/>
                <a:t>图形客户端</a:t>
              </a:r>
              <a:endParaRPr lang="ko-KR" altLang="en-US" sz="2000" dirty="0">
                <a:solidFill>
                  <a:srgbClr val="999999"/>
                </a:solidFill>
                <a:latin typeface="微软雅黑" panose="020B0503020204020204" pitchFamily="34" charset="-122"/>
                <a:ea typeface="Malgun Gothic" panose="020B0503020000020004" pitchFamily="34" charset="-127"/>
              </a:endParaRPr>
            </a:p>
          </p:txBody>
        </p:sp>
      </p:grpSp>
      <p:sp>
        <p:nvSpPr>
          <p:cNvPr id="15" name="Oval 62"/>
          <p:cNvSpPr>
            <a:spLocks noChangeArrowheads="1"/>
          </p:cNvSpPr>
          <p:nvPr/>
        </p:nvSpPr>
        <p:spPr bwMode="auto">
          <a:xfrm>
            <a:off x="5167635" y="4320696"/>
            <a:ext cx="1473052" cy="404134"/>
          </a:xfrm>
          <a:prstGeom prst="ellipse">
            <a:avLst/>
          </a:prstGeom>
          <a:gradFill rotWithShape="1">
            <a:gsLst>
              <a:gs pos="0">
                <a:srgbClr val="000000">
                  <a:alpha val="70000"/>
                </a:srgb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AutoShape 40"/>
          <p:cNvSpPr>
            <a:spLocks noChangeAspect="1" noChangeArrowheads="1" noTextEdit="1"/>
          </p:cNvSpPr>
          <p:nvPr/>
        </p:nvSpPr>
        <p:spPr bwMode="auto">
          <a:xfrm>
            <a:off x="5410302" y="2727594"/>
            <a:ext cx="2362273" cy="150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7" name="Group 20"/>
          <p:cNvGrpSpPr>
            <a:grpSpLocks/>
          </p:cNvGrpSpPr>
          <p:nvPr/>
        </p:nvGrpSpPr>
        <p:grpSpPr bwMode="auto">
          <a:xfrm>
            <a:off x="2848214" y="3454937"/>
            <a:ext cx="1780044" cy="605080"/>
            <a:chOff x="159563" y="0"/>
            <a:chExt cx="1998662" cy="793701"/>
          </a:xfrm>
        </p:grpSpPr>
        <p:sp>
          <p:nvSpPr>
            <p:cNvPr id="18" name="Line 28"/>
            <p:cNvSpPr>
              <a:spLocks noChangeShapeType="1"/>
            </p:cNvSpPr>
            <p:nvPr/>
          </p:nvSpPr>
          <p:spPr bwMode="auto">
            <a:xfrm flipH="1">
              <a:off x="769354" y="0"/>
              <a:ext cx="1388871" cy="0"/>
            </a:xfrm>
            <a:prstGeom prst="line">
              <a:avLst/>
            </a:prstGeom>
            <a:noFill/>
            <a:ln w="38100" cmpd="sng">
              <a:solidFill>
                <a:srgbClr val="A6A6A6"/>
              </a:solidFill>
              <a:prstDash val="sysDot"/>
              <a:round/>
              <a:headEnd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Text Box 55"/>
            <p:cNvSpPr txBox="1">
              <a:spLocks noChangeArrowheads="1"/>
            </p:cNvSpPr>
            <p:nvPr/>
          </p:nvSpPr>
          <p:spPr bwMode="auto">
            <a:xfrm>
              <a:off x="159563" y="200233"/>
              <a:ext cx="1244076" cy="5934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自主产权</a:t>
              </a:r>
              <a:endParaRPr lang="ko-KR" altLang="en-US" dirty="0">
                <a:solidFill>
                  <a:srgbClr val="999999"/>
                </a:solidFill>
                <a:latin typeface="微软雅黑" panose="020B0503020204020204" pitchFamily="34" charset="-122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0" name="Group 23"/>
          <p:cNvGrpSpPr>
            <a:grpSpLocks/>
          </p:cNvGrpSpPr>
          <p:nvPr/>
        </p:nvGrpSpPr>
        <p:grpSpPr bwMode="auto">
          <a:xfrm>
            <a:off x="4869027" y="2433216"/>
            <a:ext cx="2066444" cy="1970473"/>
            <a:chOff x="0" y="0"/>
            <a:chExt cx="2514600" cy="2514600"/>
          </a:xfrm>
        </p:grpSpPr>
        <p:sp>
          <p:nvSpPr>
            <p:cNvPr id="21" name="Freeform 42"/>
            <p:cNvSpPr>
              <a:spLocks noChangeArrowheads="1"/>
            </p:cNvSpPr>
            <p:nvPr/>
          </p:nvSpPr>
          <p:spPr bwMode="auto">
            <a:xfrm>
              <a:off x="452225" y="452225"/>
              <a:ext cx="1610151" cy="1610151"/>
            </a:xfrm>
            <a:custGeom>
              <a:avLst/>
              <a:gdLst>
                <a:gd name="T0" fmla="*/ 1610151 w 720"/>
                <a:gd name="T1" fmla="*/ 805076 h 720"/>
                <a:gd name="T2" fmla="*/ 1592260 w 720"/>
                <a:gd name="T3" fmla="*/ 966091 h 720"/>
                <a:gd name="T4" fmla="*/ 1545298 w 720"/>
                <a:gd name="T5" fmla="*/ 1118160 h 720"/>
                <a:gd name="T6" fmla="*/ 1473735 w 720"/>
                <a:gd name="T7" fmla="*/ 1254576 h 720"/>
                <a:gd name="T8" fmla="*/ 1373101 w 720"/>
                <a:gd name="T9" fmla="*/ 1373101 h 720"/>
                <a:gd name="T10" fmla="*/ 1254576 w 720"/>
                <a:gd name="T11" fmla="*/ 1473735 h 720"/>
                <a:gd name="T12" fmla="*/ 1118160 w 720"/>
                <a:gd name="T13" fmla="*/ 1545298 h 720"/>
                <a:gd name="T14" fmla="*/ 966091 w 720"/>
                <a:gd name="T15" fmla="*/ 1592260 h 720"/>
                <a:gd name="T16" fmla="*/ 805076 w 720"/>
                <a:gd name="T17" fmla="*/ 1610151 h 720"/>
                <a:gd name="T18" fmla="*/ 722332 w 720"/>
                <a:gd name="T19" fmla="*/ 1605678 h 720"/>
                <a:gd name="T20" fmla="*/ 565789 w 720"/>
                <a:gd name="T21" fmla="*/ 1574370 h 720"/>
                <a:gd name="T22" fmla="*/ 420428 w 720"/>
                <a:gd name="T23" fmla="*/ 1511753 h 720"/>
                <a:gd name="T24" fmla="*/ 295194 w 720"/>
                <a:gd name="T25" fmla="*/ 1426773 h 720"/>
                <a:gd name="T26" fmla="*/ 183378 w 720"/>
                <a:gd name="T27" fmla="*/ 1314957 h 720"/>
                <a:gd name="T28" fmla="*/ 98398 w 720"/>
                <a:gd name="T29" fmla="*/ 1189723 h 720"/>
                <a:gd name="T30" fmla="*/ 35781 w 720"/>
                <a:gd name="T31" fmla="*/ 1046598 h 720"/>
                <a:gd name="T32" fmla="*/ 4473 w 720"/>
                <a:gd name="T33" fmla="*/ 887819 h 720"/>
                <a:gd name="T34" fmla="*/ 0 w 720"/>
                <a:gd name="T35" fmla="*/ 805076 h 720"/>
                <a:gd name="T36" fmla="*/ 17891 w 720"/>
                <a:gd name="T37" fmla="*/ 644060 h 720"/>
                <a:gd name="T38" fmla="*/ 64853 w 720"/>
                <a:gd name="T39" fmla="*/ 491991 h 720"/>
                <a:gd name="T40" fmla="*/ 136416 w 720"/>
                <a:gd name="T41" fmla="*/ 355575 h 720"/>
                <a:gd name="T42" fmla="*/ 237050 w 720"/>
                <a:gd name="T43" fmla="*/ 237050 h 720"/>
                <a:gd name="T44" fmla="*/ 355575 w 720"/>
                <a:gd name="T45" fmla="*/ 136416 h 720"/>
                <a:gd name="T46" fmla="*/ 491991 w 720"/>
                <a:gd name="T47" fmla="*/ 64853 h 720"/>
                <a:gd name="T48" fmla="*/ 644060 w 720"/>
                <a:gd name="T49" fmla="*/ 17891 h 720"/>
                <a:gd name="T50" fmla="*/ 805076 w 720"/>
                <a:gd name="T51" fmla="*/ 0 h 720"/>
                <a:gd name="T52" fmla="*/ 887819 w 720"/>
                <a:gd name="T53" fmla="*/ 4473 h 720"/>
                <a:gd name="T54" fmla="*/ 1046598 w 720"/>
                <a:gd name="T55" fmla="*/ 35781 h 720"/>
                <a:gd name="T56" fmla="*/ 1189723 w 720"/>
                <a:gd name="T57" fmla="*/ 98398 h 720"/>
                <a:gd name="T58" fmla="*/ 1314957 w 720"/>
                <a:gd name="T59" fmla="*/ 183378 h 720"/>
                <a:gd name="T60" fmla="*/ 1426773 w 720"/>
                <a:gd name="T61" fmla="*/ 295194 h 720"/>
                <a:gd name="T62" fmla="*/ 1511753 w 720"/>
                <a:gd name="T63" fmla="*/ 420428 h 720"/>
                <a:gd name="T64" fmla="*/ 1574370 w 720"/>
                <a:gd name="T65" fmla="*/ 563553 h 720"/>
                <a:gd name="T66" fmla="*/ 1605678 w 720"/>
                <a:gd name="T67" fmla="*/ 722332 h 720"/>
                <a:gd name="T68" fmla="*/ 1610151 w 720"/>
                <a:gd name="T69" fmla="*/ 805076 h 72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20"/>
                <a:gd name="T106" fmla="*/ 0 h 720"/>
                <a:gd name="T107" fmla="*/ 720 w 720"/>
                <a:gd name="T108" fmla="*/ 720 h 72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20" h="720">
                  <a:moveTo>
                    <a:pt x="720" y="360"/>
                  </a:moveTo>
                  <a:lnTo>
                    <a:pt x="720" y="360"/>
                  </a:lnTo>
                  <a:lnTo>
                    <a:pt x="718" y="397"/>
                  </a:lnTo>
                  <a:lnTo>
                    <a:pt x="712" y="432"/>
                  </a:lnTo>
                  <a:lnTo>
                    <a:pt x="704" y="468"/>
                  </a:lnTo>
                  <a:lnTo>
                    <a:pt x="691" y="500"/>
                  </a:lnTo>
                  <a:lnTo>
                    <a:pt x="676" y="532"/>
                  </a:lnTo>
                  <a:lnTo>
                    <a:pt x="659" y="561"/>
                  </a:lnTo>
                  <a:lnTo>
                    <a:pt x="638" y="588"/>
                  </a:lnTo>
                  <a:lnTo>
                    <a:pt x="614" y="614"/>
                  </a:lnTo>
                  <a:lnTo>
                    <a:pt x="588" y="638"/>
                  </a:lnTo>
                  <a:lnTo>
                    <a:pt x="561" y="659"/>
                  </a:lnTo>
                  <a:lnTo>
                    <a:pt x="532" y="676"/>
                  </a:lnTo>
                  <a:lnTo>
                    <a:pt x="500" y="691"/>
                  </a:lnTo>
                  <a:lnTo>
                    <a:pt x="468" y="704"/>
                  </a:lnTo>
                  <a:lnTo>
                    <a:pt x="432" y="712"/>
                  </a:lnTo>
                  <a:lnTo>
                    <a:pt x="397" y="718"/>
                  </a:lnTo>
                  <a:lnTo>
                    <a:pt x="360" y="720"/>
                  </a:lnTo>
                  <a:lnTo>
                    <a:pt x="323" y="718"/>
                  </a:lnTo>
                  <a:lnTo>
                    <a:pt x="288" y="712"/>
                  </a:lnTo>
                  <a:lnTo>
                    <a:pt x="253" y="704"/>
                  </a:lnTo>
                  <a:lnTo>
                    <a:pt x="220" y="691"/>
                  </a:lnTo>
                  <a:lnTo>
                    <a:pt x="188" y="676"/>
                  </a:lnTo>
                  <a:lnTo>
                    <a:pt x="159" y="659"/>
                  </a:lnTo>
                  <a:lnTo>
                    <a:pt x="132" y="638"/>
                  </a:lnTo>
                  <a:lnTo>
                    <a:pt x="106" y="614"/>
                  </a:lnTo>
                  <a:lnTo>
                    <a:pt x="82" y="588"/>
                  </a:lnTo>
                  <a:lnTo>
                    <a:pt x="61" y="561"/>
                  </a:lnTo>
                  <a:lnTo>
                    <a:pt x="44" y="532"/>
                  </a:lnTo>
                  <a:lnTo>
                    <a:pt x="29" y="500"/>
                  </a:lnTo>
                  <a:lnTo>
                    <a:pt x="16" y="468"/>
                  </a:lnTo>
                  <a:lnTo>
                    <a:pt x="8" y="432"/>
                  </a:lnTo>
                  <a:lnTo>
                    <a:pt x="2" y="397"/>
                  </a:lnTo>
                  <a:lnTo>
                    <a:pt x="0" y="360"/>
                  </a:lnTo>
                  <a:lnTo>
                    <a:pt x="2" y="323"/>
                  </a:lnTo>
                  <a:lnTo>
                    <a:pt x="8" y="288"/>
                  </a:lnTo>
                  <a:lnTo>
                    <a:pt x="16" y="252"/>
                  </a:lnTo>
                  <a:lnTo>
                    <a:pt x="29" y="220"/>
                  </a:lnTo>
                  <a:lnTo>
                    <a:pt x="44" y="188"/>
                  </a:lnTo>
                  <a:lnTo>
                    <a:pt x="61" y="159"/>
                  </a:lnTo>
                  <a:lnTo>
                    <a:pt x="82" y="132"/>
                  </a:lnTo>
                  <a:lnTo>
                    <a:pt x="106" y="106"/>
                  </a:lnTo>
                  <a:lnTo>
                    <a:pt x="132" y="82"/>
                  </a:lnTo>
                  <a:lnTo>
                    <a:pt x="159" y="61"/>
                  </a:lnTo>
                  <a:lnTo>
                    <a:pt x="188" y="44"/>
                  </a:lnTo>
                  <a:lnTo>
                    <a:pt x="220" y="29"/>
                  </a:lnTo>
                  <a:lnTo>
                    <a:pt x="253" y="16"/>
                  </a:lnTo>
                  <a:lnTo>
                    <a:pt x="288" y="8"/>
                  </a:lnTo>
                  <a:lnTo>
                    <a:pt x="323" y="2"/>
                  </a:lnTo>
                  <a:lnTo>
                    <a:pt x="360" y="0"/>
                  </a:lnTo>
                  <a:lnTo>
                    <a:pt x="397" y="2"/>
                  </a:lnTo>
                  <a:lnTo>
                    <a:pt x="432" y="8"/>
                  </a:lnTo>
                  <a:lnTo>
                    <a:pt x="468" y="16"/>
                  </a:lnTo>
                  <a:lnTo>
                    <a:pt x="500" y="29"/>
                  </a:lnTo>
                  <a:lnTo>
                    <a:pt x="532" y="44"/>
                  </a:lnTo>
                  <a:lnTo>
                    <a:pt x="561" y="61"/>
                  </a:lnTo>
                  <a:lnTo>
                    <a:pt x="588" y="82"/>
                  </a:lnTo>
                  <a:lnTo>
                    <a:pt x="614" y="106"/>
                  </a:lnTo>
                  <a:lnTo>
                    <a:pt x="638" y="132"/>
                  </a:lnTo>
                  <a:lnTo>
                    <a:pt x="659" y="159"/>
                  </a:lnTo>
                  <a:lnTo>
                    <a:pt x="676" y="188"/>
                  </a:lnTo>
                  <a:lnTo>
                    <a:pt x="691" y="220"/>
                  </a:lnTo>
                  <a:lnTo>
                    <a:pt x="704" y="252"/>
                  </a:lnTo>
                  <a:lnTo>
                    <a:pt x="712" y="288"/>
                  </a:lnTo>
                  <a:lnTo>
                    <a:pt x="718" y="323"/>
                  </a:lnTo>
                  <a:lnTo>
                    <a:pt x="720" y="360"/>
                  </a:lnTo>
                  <a:close/>
                </a:path>
              </a:pathLst>
            </a:custGeom>
            <a:gradFill rotWithShape="0">
              <a:gsLst>
                <a:gs pos="0">
                  <a:srgbClr val="094162"/>
                </a:gs>
                <a:gs pos="50000">
                  <a:srgbClr val="094162"/>
                </a:gs>
                <a:gs pos="100000">
                  <a:srgbClr val="106FAA"/>
                </a:gs>
              </a:gsLst>
              <a:lin ang="54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特点</a:t>
              </a:r>
            </a:p>
          </p:txBody>
        </p:sp>
        <p:sp>
          <p:nvSpPr>
            <p:cNvPr id="22" name="Freeform 43"/>
            <p:cNvSpPr>
              <a:spLocks noEditPoints="1"/>
            </p:cNvSpPr>
            <p:nvPr/>
          </p:nvSpPr>
          <p:spPr bwMode="auto">
            <a:xfrm>
              <a:off x="0" y="0"/>
              <a:ext cx="2514600" cy="2514600"/>
            </a:xfrm>
            <a:custGeom>
              <a:avLst/>
              <a:gdLst>
                <a:gd name="T0" fmla="*/ 6 w 1124"/>
                <a:gd name="T1" fmla="*/ 477 h 1124"/>
                <a:gd name="T2" fmla="*/ 45 w 1124"/>
                <a:gd name="T3" fmla="*/ 344 h 1124"/>
                <a:gd name="T4" fmla="*/ 112 w 1124"/>
                <a:gd name="T5" fmla="*/ 226 h 1124"/>
                <a:gd name="T6" fmla="*/ 204 w 1124"/>
                <a:gd name="T7" fmla="*/ 129 h 1124"/>
                <a:gd name="T8" fmla="*/ 318 w 1124"/>
                <a:gd name="T9" fmla="*/ 56 h 1124"/>
                <a:gd name="T10" fmla="*/ 448 w 1124"/>
                <a:gd name="T11" fmla="*/ 11 h 1124"/>
                <a:gd name="T12" fmla="*/ 562 w 1124"/>
                <a:gd name="T13" fmla="*/ 0 h 1124"/>
                <a:gd name="T14" fmla="*/ 676 w 1124"/>
                <a:gd name="T15" fmla="*/ 11 h 1124"/>
                <a:gd name="T16" fmla="*/ 806 w 1124"/>
                <a:gd name="T17" fmla="*/ 56 h 1124"/>
                <a:gd name="T18" fmla="*/ 920 w 1124"/>
                <a:gd name="T19" fmla="*/ 129 h 1124"/>
                <a:gd name="T20" fmla="*/ 1012 w 1124"/>
                <a:gd name="T21" fmla="*/ 226 h 1124"/>
                <a:gd name="T22" fmla="*/ 1079 w 1124"/>
                <a:gd name="T23" fmla="*/ 344 h 1124"/>
                <a:gd name="T24" fmla="*/ 1118 w 1124"/>
                <a:gd name="T25" fmla="*/ 477 h 1124"/>
                <a:gd name="T26" fmla="*/ 1124 w 1124"/>
                <a:gd name="T27" fmla="*/ 562 h 1124"/>
                <a:gd name="T28" fmla="*/ 1107 w 1124"/>
                <a:gd name="T29" fmla="*/ 702 h 1124"/>
                <a:gd name="T30" fmla="*/ 1057 w 1124"/>
                <a:gd name="T31" fmla="*/ 830 h 1124"/>
                <a:gd name="T32" fmla="*/ 978 w 1124"/>
                <a:gd name="T33" fmla="*/ 939 h 1124"/>
                <a:gd name="T34" fmla="*/ 877 w 1124"/>
                <a:gd name="T35" fmla="*/ 1028 h 1124"/>
                <a:gd name="T36" fmla="*/ 755 w 1124"/>
                <a:gd name="T37" fmla="*/ 1090 h 1124"/>
                <a:gd name="T38" fmla="*/ 620 w 1124"/>
                <a:gd name="T39" fmla="*/ 1121 h 1124"/>
                <a:gd name="T40" fmla="*/ 533 w 1124"/>
                <a:gd name="T41" fmla="*/ 1124 h 1124"/>
                <a:gd name="T42" fmla="*/ 395 w 1124"/>
                <a:gd name="T43" fmla="*/ 1098 h 1124"/>
                <a:gd name="T44" fmla="*/ 271 w 1124"/>
                <a:gd name="T45" fmla="*/ 1042 h 1124"/>
                <a:gd name="T46" fmla="*/ 165 w 1124"/>
                <a:gd name="T47" fmla="*/ 959 h 1124"/>
                <a:gd name="T48" fmla="*/ 82 w 1124"/>
                <a:gd name="T49" fmla="*/ 853 h 1124"/>
                <a:gd name="T50" fmla="*/ 26 w 1124"/>
                <a:gd name="T51" fmla="*/ 729 h 1124"/>
                <a:gd name="T52" fmla="*/ 0 w 1124"/>
                <a:gd name="T53" fmla="*/ 591 h 1124"/>
                <a:gd name="T54" fmla="*/ 217 w 1124"/>
                <a:gd name="T55" fmla="*/ 249 h 1124"/>
                <a:gd name="T56" fmla="*/ 153 w 1124"/>
                <a:gd name="T57" fmla="*/ 340 h 1124"/>
                <a:gd name="T58" fmla="*/ 111 w 1124"/>
                <a:gd name="T59" fmla="*/ 446 h 1124"/>
                <a:gd name="T60" fmla="*/ 96 w 1124"/>
                <a:gd name="T61" fmla="*/ 562 h 1124"/>
                <a:gd name="T62" fmla="*/ 101 w 1124"/>
                <a:gd name="T63" fmla="*/ 633 h 1124"/>
                <a:gd name="T64" fmla="*/ 133 w 1124"/>
                <a:gd name="T65" fmla="*/ 743 h 1124"/>
                <a:gd name="T66" fmla="*/ 190 w 1124"/>
                <a:gd name="T67" fmla="*/ 840 h 1124"/>
                <a:gd name="T68" fmla="*/ 233 w 1124"/>
                <a:gd name="T69" fmla="*/ 891 h 1124"/>
                <a:gd name="T70" fmla="*/ 321 w 1124"/>
                <a:gd name="T71" fmla="*/ 960 h 1124"/>
                <a:gd name="T72" fmla="*/ 424 w 1124"/>
                <a:gd name="T73" fmla="*/ 1007 h 1124"/>
                <a:gd name="T74" fmla="*/ 538 w 1124"/>
                <a:gd name="T75" fmla="*/ 1028 h 1124"/>
                <a:gd name="T76" fmla="*/ 610 w 1124"/>
                <a:gd name="T77" fmla="*/ 1024 h 1124"/>
                <a:gd name="T78" fmla="*/ 723 w 1124"/>
                <a:gd name="T79" fmla="*/ 999 h 1124"/>
                <a:gd name="T80" fmla="*/ 822 w 1124"/>
                <a:gd name="T81" fmla="*/ 947 h 1124"/>
                <a:gd name="T82" fmla="*/ 891 w 1124"/>
                <a:gd name="T83" fmla="*/ 891 h 1124"/>
                <a:gd name="T84" fmla="*/ 948 w 1124"/>
                <a:gd name="T85" fmla="*/ 822 h 1124"/>
                <a:gd name="T86" fmla="*/ 999 w 1124"/>
                <a:gd name="T87" fmla="*/ 723 h 1124"/>
                <a:gd name="T88" fmla="*/ 1025 w 1124"/>
                <a:gd name="T89" fmla="*/ 610 h 1124"/>
                <a:gd name="T90" fmla="*/ 1028 w 1124"/>
                <a:gd name="T91" fmla="*/ 538 h 1124"/>
                <a:gd name="T92" fmla="*/ 1007 w 1124"/>
                <a:gd name="T93" fmla="*/ 424 h 1124"/>
                <a:gd name="T94" fmla="*/ 960 w 1124"/>
                <a:gd name="T95" fmla="*/ 321 h 1124"/>
                <a:gd name="T96" fmla="*/ 891 w 1124"/>
                <a:gd name="T97" fmla="*/ 233 h 1124"/>
                <a:gd name="T98" fmla="*/ 840 w 1124"/>
                <a:gd name="T99" fmla="*/ 190 h 1124"/>
                <a:gd name="T100" fmla="*/ 744 w 1124"/>
                <a:gd name="T101" fmla="*/ 133 h 1124"/>
                <a:gd name="T102" fmla="*/ 633 w 1124"/>
                <a:gd name="T103" fmla="*/ 101 h 1124"/>
                <a:gd name="T104" fmla="*/ 562 w 1124"/>
                <a:gd name="T105" fmla="*/ 96 h 1124"/>
                <a:gd name="T106" fmla="*/ 445 w 1124"/>
                <a:gd name="T107" fmla="*/ 111 h 1124"/>
                <a:gd name="T108" fmla="*/ 340 w 1124"/>
                <a:gd name="T109" fmla="*/ 153 h 1124"/>
                <a:gd name="T110" fmla="*/ 249 w 1124"/>
                <a:gd name="T111" fmla="*/ 217 h 1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24" h="1124">
                  <a:moveTo>
                    <a:pt x="0" y="562"/>
                  </a:moveTo>
                  <a:lnTo>
                    <a:pt x="0" y="562"/>
                  </a:lnTo>
                  <a:lnTo>
                    <a:pt x="0" y="533"/>
                  </a:lnTo>
                  <a:lnTo>
                    <a:pt x="3" y="504"/>
                  </a:lnTo>
                  <a:lnTo>
                    <a:pt x="6" y="477"/>
                  </a:lnTo>
                  <a:lnTo>
                    <a:pt x="11" y="448"/>
                  </a:lnTo>
                  <a:lnTo>
                    <a:pt x="18" y="422"/>
                  </a:lnTo>
                  <a:lnTo>
                    <a:pt x="26" y="395"/>
                  </a:lnTo>
                  <a:lnTo>
                    <a:pt x="34" y="369"/>
                  </a:lnTo>
                  <a:lnTo>
                    <a:pt x="45" y="344"/>
                  </a:lnTo>
                  <a:lnTo>
                    <a:pt x="56" y="318"/>
                  </a:lnTo>
                  <a:lnTo>
                    <a:pt x="67" y="294"/>
                  </a:lnTo>
                  <a:lnTo>
                    <a:pt x="82" y="271"/>
                  </a:lnTo>
                  <a:lnTo>
                    <a:pt x="96" y="247"/>
                  </a:lnTo>
                  <a:lnTo>
                    <a:pt x="112" y="226"/>
                  </a:lnTo>
                  <a:lnTo>
                    <a:pt x="128" y="204"/>
                  </a:lnTo>
                  <a:lnTo>
                    <a:pt x="146" y="185"/>
                  </a:lnTo>
                  <a:lnTo>
                    <a:pt x="165" y="165"/>
                  </a:lnTo>
                  <a:lnTo>
                    <a:pt x="185" y="146"/>
                  </a:lnTo>
                  <a:lnTo>
                    <a:pt x="204" y="129"/>
                  </a:lnTo>
                  <a:lnTo>
                    <a:pt x="226" y="113"/>
                  </a:lnTo>
                  <a:lnTo>
                    <a:pt x="247" y="96"/>
                  </a:lnTo>
                  <a:lnTo>
                    <a:pt x="271" y="82"/>
                  </a:lnTo>
                  <a:lnTo>
                    <a:pt x="294" y="68"/>
                  </a:lnTo>
                  <a:lnTo>
                    <a:pt x="318" y="56"/>
                  </a:lnTo>
                  <a:lnTo>
                    <a:pt x="344" y="45"/>
                  </a:lnTo>
                  <a:lnTo>
                    <a:pt x="369" y="34"/>
                  </a:lnTo>
                  <a:lnTo>
                    <a:pt x="395" y="26"/>
                  </a:lnTo>
                  <a:lnTo>
                    <a:pt x="422" y="18"/>
                  </a:lnTo>
                  <a:lnTo>
                    <a:pt x="448" y="11"/>
                  </a:lnTo>
                  <a:lnTo>
                    <a:pt x="477" y="7"/>
                  </a:lnTo>
                  <a:lnTo>
                    <a:pt x="504" y="3"/>
                  </a:lnTo>
                  <a:lnTo>
                    <a:pt x="533" y="0"/>
                  </a:lnTo>
                  <a:lnTo>
                    <a:pt x="562" y="0"/>
                  </a:lnTo>
                  <a:lnTo>
                    <a:pt x="591" y="0"/>
                  </a:lnTo>
                  <a:lnTo>
                    <a:pt x="620" y="3"/>
                  </a:lnTo>
                  <a:lnTo>
                    <a:pt x="647" y="7"/>
                  </a:lnTo>
                  <a:lnTo>
                    <a:pt x="676" y="11"/>
                  </a:lnTo>
                  <a:lnTo>
                    <a:pt x="702" y="18"/>
                  </a:lnTo>
                  <a:lnTo>
                    <a:pt x="729" y="26"/>
                  </a:lnTo>
                  <a:lnTo>
                    <a:pt x="755" y="34"/>
                  </a:lnTo>
                  <a:lnTo>
                    <a:pt x="781" y="45"/>
                  </a:lnTo>
                  <a:lnTo>
                    <a:pt x="806" y="56"/>
                  </a:lnTo>
                  <a:lnTo>
                    <a:pt x="830" y="68"/>
                  </a:lnTo>
                  <a:lnTo>
                    <a:pt x="853" y="82"/>
                  </a:lnTo>
                  <a:lnTo>
                    <a:pt x="877" y="96"/>
                  </a:lnTo>
                  <a:lnTo>
                    <a:pt x="898" y="113"/>
                  </a:lnTo>
                  <a:lnTo>
                    <a:pt x="920" y="129"/>
                  </a:lnTo>
                  <a:lnTo>
                    <a:pt x="940" y="146"/>
                  </a:lnTo>
                  <a:lnTo>
                    <a:pt x="959" y="165"/>
                  </a:lnTo>
                  <a:lnTo>
                    <a:pt x="978" y="185"/>
                  </a:lnTo>
                  <a:lnTo>
                    <a:pt x="996" y="204"/>
                  </a:lnTo>
                  <a:lnTo>
                    <a:pt x="1012" y="226"/>
                  </a:lnTo>
                  <a:lnTo>
                    <a:pt x="1028" y="247"/>
                  </a:lnTo>
                  <a:lnTo>
                    <a:pt x="1042" y="271"/>
                  </a:lnTo>
                  <a:lnTo>
                    <a:pt x="1057" y="294"/>
                  </a:lnTo>
                  <a:lnTo>
                    <a:pt x="1068" y="318"/>
                  </a:lnTo>
                  <a:lnTo>
                    <a:pt x="1079" y="344"/>
                  </a:lnTo>
                  <a:lnTo>
                    <a:pt x="1090" y="369"/>
                  </a:lnTo>
                  <a:lnTo>
                    <a:pt x="1099" y="395"/>
                  </a:lnTo>
                  <a:lnTo>
                    <a:pt x="1107" y="422"/>
                  </a:lnTo>
                  <a:lnTo>
                    <a:pt x="1113" y="448"/>
                  </a:lnTo>
                  <a:lnTo>
                    <a:pt x="1118" y="477"/>
                  </a:lnTo>
                  <a:lnTo>
                    <a:pt x="1121" y="504"/>
                  </a:lnTo>
                  <a:lnTo>
                    <a:pt x="1124" y="533"/>
                  </a:lnTo>
                  <a:lnTo>
                    <a:pt x="1124" y="562"/>
                  </a:lnTo>
                  <a:lnTo>
                    <a:pt x="1124" y="591"/>
                  </a:lnTo>
                  <a:lnTo>
                    <a:pt x="1121" y="620"/>
                  </a:lnTo>
                  <a:lnTo>
                    <a:pt x="1118" y="647"/>
                  </a:lnTo>
                  <a:lnTo>
                    <a:pt x="1113" y="676"/>
                  </a:lnTo>
                  <a:lnTo>
                    <a:pt x="1107" y="702"/>
                  </a:lnTo>
                  <a:lnTo>
                    <a:pt x="1099" y="729"/>
                  </a:lnTo>
                  <a:lnTo>
                    <a:pt x="1090" y="755"/>
                  </a:lnTo>
                  <a:lnTo>
                    <a:pt x="1079" y="780"/>
                  </a:lnTo>
                  <a:lnTo>
                    <a:pt x="1068" y="806"/>
                  </a:lnTo>
                  <a:lnTo>
                    <a:pt x="1057" y="830"/>
                  </a:lnTo>
                  <a:lnTo>
                    <a:pt x="1042" y="853"/>
                  </a:lnTo>
                  <a:lnTo>
                    <a:pt x="1028" y="877"/>
                  </a:lnTo>
                  <a:lnTo>
                    <a:pt x="1012" y="898"/>
                  </a:lnTo>
                  <a:lnTo>
                    <a:pt x="996" y="920"/>
                  </a:lnTo>
                  <a:lnTo>
                    <a:pt x="978" y="939"/>
                  </a:lnTo>
                  <a:lnTo>
                    <a:pt x="959" y="959"/>
                  </a:lnTo>
                  <a:lnTo>
                    <a:pt x="940" y="978"/>
                  </a:lnTo>
                  <a:lnTo>
                    <a:pt x="920" y="996"/>
                  </a:lnTo>
                  <a:lnTo>
                    <a:pt x="898" y="1012"/>
                  </a:lnTo>
                  <a:lnTo>
                    <a:pt x="877" y="1028"/>
                  </a:lnTo>
                  <a:lnTo>
                    <a:pt x="853" y="1042"/>
                  </a:lnTo>
                  <a:lnTo>
                    <a:pt x="830" y="1057"/>
                  </a:lnTo>
                  <a:lnTo>
                    <a:pt x="806" y="1068"/>
                  </a:lnTo>
                  <a:lnTo>
                    <a:pt x="781" y="1079"/>
                  </a:lnTo>
                  <a:lnTo>
                    <a:pt x="755" y="1090"/>
                  </a:lnTo>
                  <a:lnTo>
                    <a:pt x="729" y="1098"/>
                  </a:lnTo>
                  <a:lnTo>
                    <a:pt x="702" y="1106"/>
                  </a:lnTo>
                  <a:lnTo>
                    <a:pt x="676" y="1113"/>
                  </a:lnTo>
                  <a:lnTo>
                    <a:pt x="647" y="1118"/>
                  </a:lnTo>
                  <a:lnTo>
                    <a:pt x="620" y="1121"/>
                  </a:lnTo>
                  <a:lnTo>
                    <a:pt x="591" y="1124"/>
                  </a:lnTo>
                  <a:lnTo>
                    <a:pt x="562" y="1124"/>
                  </a:lnTo>
                  <a:lnTo>
                    <a:pt x="533" y="1124"/>
                  </a:lnTo>
                  <a:lnTo>
                    <a:pt x="504" y="1121"/>
                  </a:lnTo>
                  <a:lnTo>
                    <a:pt x="477" y="1118"/>
                  </a:lnTo>
                  <a:lnTo>
                    <a:pt x="448" y="1113"/>
                  </a:lnTo>
                  <a:lnTo>
                    <a:pt x="422" y="1106"/>
                  </a:lnTo>
                  <a:lnTo>
                    <a:pt x="395" y="1098"/>
                  </a:lnTo>
                  <a:lnTo>
                    <a:pt x="369" y="1090"/>
                  </a:lnTo>
                  <a:lnTo>
                    <a:pt x="344" y="1079"/>
                  </a:lnTo>
                  <a:lnTo>
                    <a:pt x="318" y="1068"/>
                  </a:lnTo>
                  <a:lnTo>
                    <a:pt x="294" y="1057"/>
                  </a:lnTo>
                  <a:lnTo>
                    <a:pt x="271" y="1042"/>
                  </a:lnTo>
                  <a:lnTo>
                    <a:pt x="247" y="1028"/>
                  </a:lnTo>
                  <a:lnTo>
                    <a:pt x="226" y="1012"/>
                  </a:lnTo>
                  <a:lnTo>
                    <a:pt x="204" y="996"/>
                  </a:lnTo>
                  <a:lnTo>
                    <a:pt x="185" y="978"/>
                  </a:lnTo>
                  <a:lnTo>
                    <a:pt x="165" y="959"/>
                  </a:lnTo>
                  <a:lnTo>
                    <a:pt x="146" y="939"/>
                  </a:lnTo>
                  <a:lnTo>
                    <a:pt x="128" y="920"/>
                  </a:lnTo>
                  <a:lnTo>
                    <a:pt x="112" y="898"/>
                  </a:lnTo>
                  <a:lnTo>
                    <a:pt x="96" y="877"/>
                  </a:lnTo>
                  <a:lnTo>
                    <a:pt x="82" y="853"/>
                  </a:lnTo>
                  <a:lnTo>
                    <a:pt x="67" y="830"/>
                  </a:lnTo>
                  <a:lnTo>
                    <a:pt x="56" y="806"/>
                  </a:lnTo>
                  <a:lnTo>
                    <a:pt x="45" y="780"/>
                  </a:lnTo>
                  <a:lnTo>
                    <a:pt x="34" y="755"/>
                  </a:lnTo>
                  <a:lnTo>
                    <a:pt x="26" y="729"/>
                  </a:lnTo>
                  <a:lnTo>
                    <a:pt x="18" y="702"/>
                  </a:lnTo>
                  <a:lnTo>
                    <a:pt x="11" y="676"/>
                  </a:lnTo>
                  <a:lnTo>
                    <a:pt x="6" y="647"/>
                  </a:lnTo>
                  <a:lnTo>
                    <a:pt x="3" y="620"/>
                  </a:lnTo>
                  <a:lnTo>
                    <a:pt x="0" y="591"/>
                  </a:lnTo>
                  <a:lnTo>
                    <a:pt x="0" y="562"/>
                  </a:lnTo>
                  <a:close/>
                  <a:moveTo>
                    <a:pt x="233" y="233"/>
                  </a:moveTo>
                  <a:lnTo>
                    <a:pt x="233" y="233"/>
                  </a:lnTo>
                  <a:lnTo>
                    <a:pt x="217" y="249"/>
                  </a:lnTo>
                  <a:lnTo>
                    <a:pt x="202" y="267"/>
                  </a:lnTo>
                  <a:lnTo>
                    <a:pt x="190" y="284"/>
                  </a:lnTo>
                  <a:lnTo>
                    <a:pt x="177" y="302"/>
                  </a:lnTo>
                  <a:lnTo>
                    <a:pt x="164" y="321"/>
                  </a:lnTo>
                  <a:lnTo>
                    <a:pt x="153" y="340"/>
                  </a:lnTo>
                  <a:lnTo>
                    <a:pt x="143" y="360"/>
                  </a:lnTo>
                  <a:lnTo>
                    <a:pt x="133" y="381"/>
                  </a:lnTo>
                  <a:lnTo>
                    <a:pt x="125" y="402"/>
                  </a:lnTo>
                  <a:lnTo>
                    <a:pt x="117" y="424"/>
                  </a:lnTo>
                  <a:lnTo>
                    <a:pt x="111" y="446"/>
                  </a:lnTo>
                  <a:lnTo>
                    <a:pt x="106" y="469"/>
                  </a:lnTo>
                  <a:lnTo>
                    <a:pt x="101" y="491"/>
                  </a:lnTo>
                  <a:lnTo>
                    <a:pt x="98" y="514"/>
                  </a:lnTo>
                  <a:lnTo>
                    <a:pt x="96" y="538"/>
                  </a:lnTo>
                  <a:lnTo>
                    <a:pt x="96" y="562"/>
                  </a:lnTo>
                  <a:lnTo>
                    <a:pt x="96" y="586"/>
                  </a:lnTo>
                  <a:lnTo>
                    <a:pt x="98" y="610"/>
                  </a:lnTo>
                  <a:lnTo>
                    <a:pt x="101" y="633"/>
                  </a:lnTo>
                  <a:lnTo>
                    <a:pt x="106" y="655"/>
                  </a:lnTo>
                  <a:lnTo>
                    <a:pt x="111" y="678"/>
                  </a:lnTo>
                  <a:lnTo>
                    <a:pt x="117" y="700"/>
                  </a:lnTo>
                  <a:lnTo>
                    <a:pt x="125" y="723"/>
                  </a:lnTo>
                  <a:lnTo>
                    <a:pt x="133" y="743"/>
                  </a:lnTo>
                  <a:lnTo>
                    <a:pt x="143" y="764"/>
                  </a:lnTo>
                  <a:lnTo>
                    <a:pt x="153" y="784"/>
                  </a:lnTo>
                  <a:lnTo>
                    <a:pt x="164" y="803"/>
                  </a:lnTo>
                  <a:lnTo>
                    <a:pt x="177" y="822"/>
                  </a:lnTo>
                  <a:lnTo>
                    <a:pt x="190" y="840"/>
                  </a:lnTo>
                  <a:lnTo>
                    <a:pt x="202" y="857"/>
                  </a:lnTo>
                  <a:lnTo>
                    <a:pt x="217" y="875"/>
                  </a:lnTo>
                  <a:lnTo>
                    <a:pt x="233" y="891"/>
                  </a:lnTo>
                  <a:lnTo>
                    <a:pt x="249" y="907"/>
                  </a:lnTo>
                  <a:lnTo>
                    <a:pt x="267" y="922"/>
                  </a:lnTo>
                  <a:lnTo>
                    <a:pt x="284" y="935"/>
                  </a:lnTo>
                  <a:lnTo>
                    <a:pt x="302" y="947"/>
                  </a:lnTo>
                  <a:lnTo>
                    <a:pt x="321" y="960"/>
                  </a:lnTo>
                  <a:lnTo>
                    <a:pt x="340" y="971"/>
                  </a:lnTo>
                  <a:lnTo>
                    <a:pt x="360" y="981"/>
                  </a:lnTo>
                  <a:lnTo>
                    <a:pt x="381" y="991"/>
                  </a:lnTo>
                  <a:lnTo>
                    <a:pt x="402" y="999"/>
                  </a:lnTo>
                  <a:lnTo>
                    <a:pt x="424" y="1007"/>
                  </a:lnTo>
                  <a:lnTo>
                    <a:pt x="445" y="1013"/>
                  </a:lnTo>
                  <a:lnTo>
                    <a:pt x="469" y="1018"/>
                  </a:lnTo>
                  <a:lnTo>
                    <a:pt x="491" y="1023"/>
                  </a:lnTo>
                  <a:lnTo>
                    <a:pt x="514" y="1024"/>
                  </a:lnTo>
                  <a:lnTo>
                    <a:pt x="538" y="1028"/>
                  </a:lnTo>
                  <a:lnTo>
                    <a:pt x="562" y="1028"/>
                  </a:lnTo>
                  <a:lnTo>
                    <a:pt x="586" y="1028"/>
                  </a:lnTo>
                  <a:lnTo>
                    <a:pt x="610" y="1024"/>
                  </a:lnTo>
                  <a:lnTo>
                    <a:pt x="633" y="1023"/>
                  </a:lnTo>
                  <a:lnTo>
                    <a:pt x="655" y="1018"/>
                  </a:lnTo>
                  <a:lnTo>
                    <a:pt x="678" y="1013"/>
                  </a:lnTo>
                  <a:lnTo>
                    <a:pt x="700" y="1007"/>
                  </a:lnTo>
                  <a:lnTo>
                    <a:pt x="723" y="999"/>
                  </a:lnTo>
                  <a:lnTo>
                    <a:pt x="744" y="991"/>
                  </a:lnTo>
                  <a:lnTo>
                    <a:pt x="764" y="981"/>
                  </a:lnTo>
                  <a:lnTo>
                    <a:pt x="784" y="971"/>
                  </a:lnTo>
                  <a:lnTo>
                    <a:pt x="803" y="960"/>
                  </a:lnTo>
                  <a:lnTo>
                    <a:pt x="822" y="947"/>
                  </a:lnTo>
                  <a:lnTo>
                    <a:pt x="840" y="935"/>
                  </a:lnTo>
                  <a:lnTo>
                    <a:pt x="858" y="922"/>
                  </a:lnTo>
                  <a:lnTo>
                    <a:pt x="875" y="907"/>
                  </a:lnTo>
                  <a:lnTo>
                    <a:pt x="891" y="891"/>
                  </a:lnTo>
                  <a:lnTo>
                    <a:pt x="907" y="875"/>
                  </a:lnTo>
                  <a:lnTo>
                    <a:pt x="922" y="857"/>
                  </a:lnTo>
                  <a:lnTo>
                    <a:pt x="935" y="840"/>
                  </a:lnTo>
                  <a:lnTo>
                    <a:pt x="948" y="822"/>
                  </a:lnTo>
                  <a:lnTo>
                    <a:pt x="960" y="803"/>
                  </a:lnTo>
                  <a:lnTo>
                    <a:pt x="972" y="784"/>
                  </a:lnTo>
                  <a:lnTo>
                    <a:pt x="981" y="764"/>
                  </a:lnTo>
                  <a:lnTo>
                    <a:pt x="991" y="743"/>
                  </a:lnTo>
                  <a:lnTo>
                    <a:pt x="999" y="723"/>
                  </a:lnTo>
                  <a:lnTo>
                    <a:pt x="1007" y="700"/>
                  </a:lnTo>
                  <a:lnTo>
                    <a:pt x="1013" y="678"/>
                  </a:lnTo>
                  <a:lnTo>
                    <a:pt x="1018" y="655"/>
                  </a:lnTo>
                  <a:lnTo>
                    <a:pt x="1023" y="633"/>
                  </a:lnTo>
                  <a:lnTo>
                    <a:pt x="1025" y="610"/>
                  </a:lnTo>
                  <a:lnTo>
                    <a:pt x="1028" y="586"/>
                  </a:lnTo>
                  <a:lnTo>
                    <a:pt x="1028" y="562"/>
                  </a:lnTo>
                  <a:lnTo>
                    <a:pt x="1028" y="538"/>
                  </a:lnTo>
                  <a:lnTo>
                    <a:pt x="1025" y="514"/>
                  </a:lnTo>
                  <a:lnTo>
                    <a:pt x="1023" y="491"/>
                  </a:lnTo>
                  <a:lnTo>
                    <a:pt x="1018" y="469"/>
                  </a:lnTo>
                  <a:lnTo>
                    <a:pt x="1013" y="446"/>
                  </a:lnTo>
                  <a:lnTo>
                    <a:pt x="1007" y="424"/>
                  </a:lnTo>
                  <a:lnTo>
                    <a:pt x="999" y="402"/>
                  </a:lnTo>
                  <a:lnTo>
                    <a:pt x="991" y="381"/>
                  </a:lnTo>
                  <a:lnTo>
                    <a:pt x="981" y="360"/>
                  </a:lnTo>
                  <a:lnTo>
                    <a:pt x="972" y="340"/>
                  </a:lnTo>
                  <a:lnTo>
                    <a:pt x="960" y="321"/>
                  </a:lnTo>
                  <a:lnTo>
                    <a:pt x="948" y="302"/>
                  </a:lnTo>
                  <a:lnTo>
                    <a:pt x="935" y="284"/>
                  </a:lnTo>
                  <a:lnTo>
                    <a:pt x="922" y="267"/>
                  </a:lnTo>
                  <a:lnTo>
                    <a:pt x="907" y="249"/>
                  </a:lnTo>
                  <a:lnTo>
                    <a:pt x="891" y="233"/>
                  </a:lnTo>
                  <a:lnTo>
                    <a:pt x="875" y="217"/>
                  </a:lnTo>
                  <a:lnTo>
                    <a:pt x="858" y="202"/>
                  </a:lnTo>
                  <a:lnTo>
                    <a:pt x="840" y="190"/>
                  </a:lnTo>
                  <a:lnTo>
                    <a:pt x="822" y="177"/>
                  </a:lnTo>
                  <a:lnTo>
                    <a:pt x="803" y="164"/>
                  </a:lnTo>
                  <a:lnTo>
                    <a:pt x="784" y="153"/>
                  </a:lnTo>
                  <a:lnTo>
                    <a:pt x="764" y="143"/>
                  </a:lnTo>
                  <a:lnTo>
                    <a:pt x="744" y="133"/>
                  </a:lnTo>
                  <a:lnTo>
                    <a:pt x="723" y="125"/>
                  </a:lnTo>
                  <a:lnTo>
                    <a:pt x="700" y="117"/>
                  </a:lnTo>
                  <a:lnTo>
                    <a:pt x="678" y="111"/>
                  </a:lnTo>
                  <a:lnTo>
                    <a:pt x="655" y="106"/>
                  </a:lnTo>
                  <a:lnTo>
                    <a:pt x="633" y="101"/>
                  </a:lnTo>
                  <a:lnTo>
                    <a:pt x="610" y="100"/>
                  </a:lnTo>
                  <a:lnTo>
                    <a:pt x="586" y="96"/>
                  </a:lnTo>
                  <a:lnTo>
                    <a:pt x="562" y="96"/>
                  </a:lnTo>
                  <a:lnTo>
                    <a:pt x="538" y="96"/>
                  </a:lnTo>
                  <a:lnTo>
                    <a:pt x="514" y="100"/>
                  </a:lnTo>
                  <a:lnTo>
                    <a:pt x="491" y="101"/>
                  </a:lnTo>
                  <a:lnTo>
                    <a:pt x="469" y="106"/>
                  </a:lnTo>
                  <a:lnTo>
                    <a:pt x="445" y="111"/>
                  </a:lnTo>
                  <a:lnTo>
                    <a:pt x="424" y="117"/>
                  </a:lnTo>
                  <a:lnTo>
                    <a:pt x="402" y="125"/>
                  </a:lnTo>
                  <a:lnTo>
                    <a:pt x="381" y="133"/>
                  </a:lnTo>
                  <a:lnTo>
                    <a:pt x="360" y="143"/>
                  </a:lnTo>
                  <a:lnTo>
                    <a:pt x="340" y="153"/>
                  </a:lnTo>
                  <a:lnTo>
                    <a:pt x="321" y="164"/>
                  </a:lnTo>
                  <a:lnTo>
                    <a:pt x="302" y="177"/>
                  </a:lnTo>
                  <a:lnTo>
                    <a:pt x="284" y="190"/>
                  </a:lnTo>
                  <a:lnTo>
                    <a:pt x="267" y="202"/>
                  </a:lnTo>
                  <a:lnTo>
                    <a:pt x="249" y="217"/>
                  </a:lnTo>
                  <a:lnTo>
                    <a:pt x="233" y="233"/>
                  </a:lnTo>
                  <a:close/>
                </a:path>
              </a:pathLst>
            </a:custGeom>
            <a:solidFill>
              <a:srgbClr val="106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23" name="TextBox 22"/>
          <p:cNvSpPr txBox="1"/>
          <p:nvPr/>
        </p:nvSpPr>
        <p:spPr bwMode="auto">
          <a:xfrm>
            <a:off x="827502" y="57152"/>
            <a:ext cx="65601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数采系统－总体目标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/>
          <p:cNvSpPr txBox="1"/>
          <p:nvPr/>
        </p:nvSpPr>
        <p:spPr>
          <a:xfrm>
            <a:off x="3654773" y="1251545"/>
            <a:ext cx="206050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台数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数据项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，点数：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通信接口类型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：串口</a:t>
            </a:r>
          </a:p>
        </p:txBody>
      </p:sp>
      <p:sp>
        <p:nvSpPr>
          <p:cNvPr id="3" name="文本框 27"/>
          <p:cNvSpPr txBox="1"/>
          <p:nvPr/>
        </p:nvSpPr>
        <p:spPr>
          <a:xfrm>
            <a:off x="7387698" y="1275121"/>
            <a:ext cx="209356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台数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数据项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，点数：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通信接口类型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28"/>
          <p:cNvSpPr txBox="1"/>
          <p:nvPr/>
        </p:nvSpPr>
        <p:spPr>
          <a:xfrm>
            <a:off x="3654773" y="2424378"/>
            <a:ext cx="206050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台数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数据项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，点数：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132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通信接口类型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FINS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29"/>
          <p:cNvSpPr txBox="1"/>
          <p:nvPr/>
        </p:nvSpPr>
        <p:spPr>
          <a:xfrm>
            <a:off x="7387698" y="2437778"/>
            <a:ext cx="209356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台数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数据项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，点数：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通信接口类型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：硬线连接</a:t>
            </a:r>
          </a:p>
        </p:txBody>
      </p:sp>
      <p:sp>
        <p:nvSpPr>
          <p:cNvPr id="6" name="文本框 30"/>
          <p:cNvSpPr txBox="1"/>
          <p:nvPr/>
        </p:nvSpPr>
        <p:spPr>
          <a:xfrm>
            <a:off x="3640966" y="3696580"/>
            <a:ext cx="20887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台数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数据项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，点数：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3500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通信接口类型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：串口</a:t>
            </a:r>
          </a:p>
        </p:txBody>
      </p:sp>
      <p:sp>
        <p:nvSpPr>
          <p:cNvPr id="7" name="文本框 31"/>
          <p:cNvSpPr txBox="1"/>
          <p:nvPr/>
        </p:nvSpPr>
        <p:spPr>
          <a:xfrm>
            <a:off x="3636164" y="4897599"/>
            <a:ext cx="20935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台数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330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数据项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，点数：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11550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通信接口类型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：串口</a:t>
            </a:r>
          </a:p>
        </p:txBody>
      </p:sp>
      <p:sp>
        <p:nvSpPr>
          <p:cNvPr id="8" name="文本框 32"/>
          <p:cNvSpPr txBox="1"/>
          <p:nvPr/>
        </p:nvSpPr>
        <p:spPr>
          <a:xfrm>
            <a:off x="7387698" y="3632088"/>
            <a:ext cx="209356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台数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数据项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，点数：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7000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通信接口类型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FTP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181252" y="3787704"/>
            <a:ext cx="1181950" cy="647540"/>
            <a:chOff x="1219625" y="3599294"/>
            <a:chExt cx="1181950" cy="64754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1870" y="3599294"/>
              <a:ext cx="638175" cy="457200"/>
            </a:xfrm>
            <a:prstGeom prst="rect">
              <a:avLst/>
            </a:prstGeom>
          </p:spPr>
        </p:pic>
        <p:sp>
          <p:nvSpPr>
            <p:cNvPr id="11" name="文本框 34"/>
            <p:cNvSpPr txBox="1"/>
            <p:nvPr/>
          </p:nvSpPr>
          <p:spPr>
            <a:xfrm>
              <a:off x="1219625" y="3969835"/>
              <a:ext cx="1181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舒美特织机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208700" y="5158956"/>
            <a:ext cx="1181950" cy="661973"/>
            <a:chOff x="3743314" y="3598884"/>
            <a:chExt cx="1181950" cy="661973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8839" y="3598884"/>
              <a:ext cx="857250" cy="409575"/>
            </a:xfrm>
            <a:prstGeom prst="rect">
              <a:avLst/>
            </a:prstGeom>
          </p:spPr>
        </p:pic>
        <p:sp>
          <p:nvSpPr>
            <p:cNvPr id="14" name="文本框 36"/>
            <p:cNvSpPr txBox="1"/>
            <p:nvPr/>
          </p:nvSpPr>
          <p:spPr>
            <a:xfrm>
              <a:off x="3743314" y="3983858"/>
              <a:ext cx="1181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必佳乐织机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367123" y="3758948"/>
            <a:ext cx="1181950" cy="796470"/>
            <a:chOff x="6757431" y="3510129"/>
            <a:chExt cx="1181950" cy="796470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2752" y="3510129"/>
              <a:ext cx="771525" cy="571500"/>
            </a:xfrm>
            <a:prstGeom prst="rect">
              <a:avLst/>
            </a:prstGeom>
          </p:spPr>
        </p:pic>
        <p:sp>
          <p:nvSpPr>
            <p:cNvPr id="17" name="文本框 38"/>
            <p:cNvSpPr txBox="1"/>
            <p:nvPr/>
          </p:nvSpPr>
          <p:spPr>
            <a:xfrm>
              <a:off x="6757431" y="4029600"/>
              <a:ext cx="1181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津田驹织机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108078" y="2493684"/>
            <a:ext cx="1181950" cy="717003"/>
            <a:chOff x="650702" y="2493684"/>
            <a:chExt cx="1181950" cy="717003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4490" y="2493684"/>
              <a:ext cx="714375" cy="419100"/>
            </a:xfrm>
            <a:prstGeom prst="rect">
              <a:avLst/>
            </a:prstGeom>
          </p:spPr>
        </p:pic>
        <p:sp>
          <p:nvSpPr>
            <p:cNvPr id="20" name="文本框 40"/>
            <p:cNvSpPr txBox="1"/>
            <p:nvPr/>
          </p:nvSpPr>
          <p:spPr>
            <a:xfrm>
              <a:off x="650702" y="2933688"/>
              <a:ext cx="1181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津田驹浆纱机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336576" y="2398434"/>
            <a:ext cx="1051122" cy="1057757"/>
            <a:chOff x="4879200" y="2398434"/>
            <a:chExt cx="1051122" cy="1057757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79200" y="2398434"/>
              <a:ext cx="847725" cy="609600"/>
            </a:xfrm>
            <a:prstGeom prst="rect">
              <a:avLst/>
            </a:prstGeom>
          </p:spPr>
        </p:pic>
        <p:sp>
          <p:nvSpPr>
            <p:cNvPr id="23" name="文本框 42"/>
            <p:cNvSpPr txBox="1"/>
            <p:nvPr/>
          </p:nvSpPr>
          <p:spPr>
            <a:xfrm>
              <a:off x="4879200" y="2994526"/>
              <a:ext cx="1051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史陶比尔</a:t>
              </a:r>
              <a:endPara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自动穿筘机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051113" y="1251545"/>
            <a:ext cx="1181950" cy="768278"/>
            <a:chOff x="593737" y="1251545"/>
            <a:chExt cx="1181950" cy="768278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324" y="1251545"/>
              <a:ext cx="866775" cy="485775"/>
            </a:xfrm>
            <a:prstGeom prst="rect">
              <a:avLst/>
            </a:prstGeom>
          </p:spPr>
        </p:pic>
        <p:sp>
          <p:nvSpPr>
            <p:cNvPr id="26" name="文本框 44"/>
            <p:cNvSpPr txBox="1"/>
            <p:nvPr/>
          </p:nvSpPr>
          <p:spPr>
            <a:xfrm>
              <a:off x="593737" y="1742824"/>
              <a:ext cx="1181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贝宁格整经机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271162" y="1283764"/>
            <a:ext cx="1181950" cy="759814"/>
            <a:chOff x="4813786" y="1283764"/>
            <a:chExt cx="1181950" cy="759814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09747" y="1283764"/>
              <a:ext cx="838200" cy="485775"/>
            </a:xfrm>
            <a:prstGeom prst="rect">
              <a:avLst/>
            </a:prstGeom>
          </p:spPr>
        </p:pic>
        <p:sp>
          <p:nvSpPr>
            <p:cNvPr id="29" name="文本框 46"/>
            <p:cNvSpPr txBox="1"/>
            <p:nvPr/>
          </p:nvSpPr>
          <p:spPr>
            <a:xfrm>
              <a:off x="4813786" y="1766579"/>
              <a:ext cx="1181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金丸整经机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271162" y="4934363"/>
            <a:ext cx="1181950" cy="748066"/>
            <a:chOff x="4813786" y="4934363"/>
            <a:chExt cx="1181950" cy="748066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82903" y="4934363"/>
              <a:ext cx="435854" cy="443283"/>
            </a:xfrm>
            <a:prstGeom prst="rect">
              <a:avLst/>
            </a:prstGeom>
          </p:spPr>
        </p:pic>
        <p:sp>
          <p:nvSpPr>
            <p:cNvPr id="32" name="文本框 57"/>
            <p:cNvSpPr txBox="1"/>
            <p:nvPr/>
          </p:nvSpPr>
          <p:spPr>
            <a:xfrm>
              <a:off x="4813786" y="5405430"/>
              <a:ext cx="1181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能源计量仪器</a:t>
              </a:r>
            </a:p>
          </p:txBody>
        </p:sp>
      </p:grpSp>
      <p:sp>
        <p:nvSpPr>
          <p:cNvPr id="33" name="文本框 59"/>
          <p:cNvSpPr txBox="1"/>
          <p:nvPr/>
        </p:nvSpPr>
        <p:spPr>
          <a:xfrm>
            <a:off x="7387698" y="4747632"/>
            <a:ext cx="209356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温湿度传感器</a:t>
            </a:r>
            <a:endParaRPr lang="en-US" altLang="zh-CN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流量积算</a:t>
            </a:r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仪</a:t>
            </a:r>
            <a:endParaRPr lang="en-US" altLang="zh-CN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电磁流量计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IFC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压缩气体节能控制器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 bwMode="auto">
          <a:xfrm>
            <a:off x="827502" y="57152"/>
            <a:ext cx="65601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数采系统－主要设备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 bwMode="auto">
          <a:xfrm>
            <a:off x="827502" y="57152"/>
            <a:ext cx="65601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数采系统－主要挑战</a:t>
            </a:r>
          </a:p>
        </p:txBody>
      </p:sp>
      <p:sp>
        <p:nvSpPr>
          <p:cNvPr id="25" name="Oval 12"/>
          <p:cNvSpPr>
            <a:spLocks noChangeArrowheads="1"/>
          </p:cNvSpPr>
          <p:nvPr/>
        </p:nvSpPr>
        <p:spPr bwMode="auto">
          <a:xfrm>
            <a:off x="1882364" y="3203081"/>
            <a:ext cx="517188" cy="4478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Oval 13"/>
          <p:cNvSpPr>
            <a:spLocks noChangeArrowheads="1"/>
          </p:cNvSpPr>
          <p:nvPr/>
        </p:nvSpPr>
        <p:spPr bwMode="auto">
          <a:xfrm>
            <a:off x="1890301" y="2233762"/>
            <a:ext cx="517188" cy="4478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Oval 12"/>
          <p:cNvSpPr>
            <a:spLocks noChangeArrowheads="1"/>
          </p:cNvSpPr>
          <p:nvPr/>
        </p:nvSpPr>
        <p:spPr bwMode="auto">
          <a:xfrm>
            <a:off x="1882364" y="4112104"/>
            <a:ext cx="517188" cy="4478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2606654" y="2225227"/>
            <a:ext cx="7183253" cy="6302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通信不透明：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生产设备的通信不透明，部分设备厂家不公开通信协议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2606651" y="3111881"/>
            <a:ext cx="7012983" cy="6302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接线条件限制：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生产设备现有接线条件</a:t>
            </a:r>
            <a:r>
              <a:rPr lang="zh-CN" altLang="en-US" sz="20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不宜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重新布线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2606650" y="3998535"/>
            <a:ext cx="7012983" cy="6302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信息难以整合：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不同厂家的设备、系统难以实现生产信息整合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2078" y="628649"/>
            <a:ext cx="8610679" cy="5923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827502" y="57152"/>
            <a:ext cx="65601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数采系统－总体方案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 bwMode="auto">
          <a:xfrm>
            <a:off x="827502" y="57152"/>
            <a:ext cx="65601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数采系统－系统界面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18817"/>
            <a:ext cx="11095037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4" y="1004888"/>
            <a:ext cx="10723563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D06F36CF-3C81-4198-8AC7-1248DF325E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97" y="1324218"/>
            <a:ext cx="10992287" cy="513106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D2A9650C-D48C-46EA-A2ED-8EB46EA80C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13" y="1611984"/>
            <a:ext cx="11054687" cy="51691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83318" y="1681765"/>
            <a:ext cx="6604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gray">
          <a:xfrm>
            <a:off x="1454398" y="1681765"/>
            <a:ext cx="55080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各系统简介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216000" y="593725"/>
            <a:ext cx="11760000" cy="695325"/>
          </a:xfrm>
        </p:spPr>
        <p:txBody>
          <a:bodyPr/>
          <a:lstStyle/>
          <a:p>
            <a:r>
              <a:rPr kumimoji="1" lang="zh-CN" altLang="en-US"/>
              <a:t>内容</a:t>
            </a:r>
            <a:endParaRPr kumimoji="1" lang="zh-CN" alt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883" y="1253731"/>
            <a:ext cx="3852658" cy="21941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447" y="3861433"/>
            <a:ext cx="3859402" cy="2198605"/>
          </a:xfrm>
          <a:prstGeom prst="rect">
            <a:avLst/>
          </a:prstGeom>
        </p:spPr>
      </p:pic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948358" y="3203669"/>
            <a:ext cx="6604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.2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1719438" y="3203670"/>
            <a:ext cx="55080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主数据系统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948358" y="2450381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.1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1719438" y="2450381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数采系统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944548" y="3861529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.3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1719438" y="3861530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pPr eaLnBrk="0"/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行业情报系统</a:t>
            </a:r>
            <a:endParaRPr lang="zh-CN" altLang="en-US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939780" y="4571161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gray">
          <a:xfrm>
            <a:off x="1714670" y="4571162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pPr eaLnBrk="0"/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949300" y="5237929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gray">
          <a:xfrm>
            <a:off x="1724190" y="5237930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pPr eaLnBrk="0"/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 bwMode="auto">
          <a:xfrm>
            <a:off x="827502" y="57152"/>
            <a:ext cx="65601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主数据系统－总体目标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962357" y="2004682"/>
            <a:ext cx="6749567" cy="4289516"/>
            <a:chOff x="2619285" y="1422255"/>
            <a:chExt cx="7010432" cy="5400600"/>
          </a:xfrm>
        </p:grpSpPr>
        <p:sp>
          <p:nvSpPr>
            <p:cNvPr id="4" name="矩形 3"/>
            <p:cNvSpPr/>
            <p:nvPr/>
          </p:nvSpPr>
          <p:spPr>
            <a:xfrm>
              <a:off x="5486399" y="1437064"/>
              <a:ext cx="3099201" cy="2140208"/>
            </a:xfrm>
            <a:prstGeom prst="rect">
              <a:avLst/>
            </a:prstGeom>
            <a:ln w="127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graphicFrame>
          <p:nvGraphicFramePr>
            <p:cNvPr id="5" name="图示 4"/>
            <p:cNvGraphicFramePr/>
            <p:nvPr>
              <p:extLst>
                <p:ext uri="{D42A27DB-BD31-4B8C-83A1-F6EECF244321}">
                  <p14:modId xmlns:p14="http://schemas.microsoft.com/office/powerpoint/2010/main" val="1232724753"/>
                </p:ext>
              </p:extLst>
            </p:nvPr>
          </p:nvGraphicFramePr>
          <p:xfrm>
            <a:off x="3221005" y="1422255"/>
            <a:ext cx="6408712" cy="381642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6" name="图示 5"/>
            <p:cNvGraphicFramePr/>
            <p:nvPr>
              <p:extLst>
                <p:ext uri="{D42A27DB-BD31-4B8C-83A1-F6EECF244321}">
                  <p14:modId xmlns:p14="http://schemas.microsoft.com/office/powerpoint/2010/main" val="580345265"/>
                </p:ext>
              </p:extLst>
            </p:nvPr>
          </p:nvGraphicFramePr>
          <p:xfrm>
            <a:off x="3545041" y="5670727"/>
            <a:ext cx="4824536" cy="4320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7" name="矩形 6"/>
            <p:cNvSpPr/>
            <p:nvPr/>
          </p:nvSpPr>
          <p:spPr>
            <a:xfrm>
              <a:off x="3689057" y="5310687"/>
              <a:ext cx="4608512" cy="2880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仪表</a:t>
              </a: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传感器</a:t>
              </a:r>
            </a:p>
          </p:txBody>
        </p:sp>
        <p:graphicFrame>
          <p:nvGraphicFramePr>
            <p:cNvPr id="8" name="图示 7"/>
            <p:cNvGraphicFramePr/>
            <p:nvPr>
              <p:extLst>
                <p:ext uri="{D42A27DB-BD31-4B8C-83A1-F6EECF244321}">
                  <p14:modId xmlns:p14="http://schemas.microsoft.com/office/powerpoint/2010/main" val="3921747689"/>
                </p:ext>
              </p:extLst>
            </p:nvPr>
          </p:nvGraphicFramePr>
          <p:xfrm>
            <a:off x="3545041" y="6174783"/>
            <a:ext cx="4824536" cy="4320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cxnSp>
          <p:nvCxnSpPr>
            <p:cNvPr id="9" name="直接连接符 8"/>
            <p:cNvCxnSpPr/>
            <p:nvPr/>
          </p:nvCxnSpPr>
          <p:spPr>
            <a:xfrm>
              <a:off x="2655289" y="3654503"/>
              <a:ext cx="6087939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2619285" y="5598719"/>
              <a:ext cx="6247526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2"/>
            <p:cNvSpPr txBox="1"/>
            <p:nvPr/>
          </p:nvSpPr>
          <p:spPr>
            <a:xfrm>
              <a:off x="2819817" y="1710287"/>
              <a:ext cx="447540" cy="122413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</a:rPr>
                <a:t>组织层</a:t>
              </a:r>
            </a:p>
          </p:txBody>
        </p:sp>
        <p:sp>
          <p:nvSpPr>
            <p:cNvPr id="12" name="TextBox 15"/>
            <p:cNvSpPr txBox="1"/>
            <p:nvPr/>
          </p:nvSpPr>
          <p:spPr>
            <a:xfrm>
              <a:off x="2819817" y="3654503"/>
              <a:ext cx="447540" cy="122413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</a:rPr>
                <a:t>设施层</a:t>
              </a:r>
            </a:p>
          </p:txBody>
        </p:sp>
        <p:sp>
          <p:nvSpPr>
            <p:cNvPr id="13" name="TextBox 16"/>
            <p:cNvSpPr txBox="1"/>
            <p:nvPr/>
          </p:nvSpPr>
          <p:spPr>
            <a:xfrm>
              <a:off x="2819817" y="5598719"/>
              <a:ext cx="447540" cy="122413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</a:rPr>
                <a:t>对象层</a:t>
              </a:r>
            </a:p>
          </p:txBody>
        </p:sp>
        <p:sp>
          <p:nvSpPr>
            <p:cNvPr id="14" name="TextBox 17"/>
            <p:cNvSpPr txBox="1"/>
            <p:nvPr/>
          </p:nvSpPr>
          <p:spPr>
            <a:xfrm>
              <a:off x="5453253" y="1479454"/>
              <a:ext cx="1080120" cy="426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</a:rPr>
                <a:t>组织机构</a:t>
              </a:r>
            </a:p>
          </p:txBody>
        </p:sp>
        <p:graphicFrame>
          <p:nvGraphicFramePr>
            <p:cNvPr id="15" name="图示 14"/>
            <p:cNvGraphicFramePr/>
            <p:nvPr>
              <p:extLst>
                <p:ext uri="{D42A27DB-BD31-4B8C-83A1-F6EECF244321}">
                  <p14:modId xmlns:p14="http://schemas.microsoft.com/office/powerpoint/2010/main" val="767354011"/>
                </p:ext>
              </p:extLst>
            </p:nvPr>
          </p:nvGraphicFramePr>
          <p:xfrm>
            <a:off x="3076950" y="1584391"/>
            <a:ext cx="2304256" cy="91798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7" r:lo="rId18" r:qs="rId19" r:cs="rId20"/>
            </a:graphicData>
          </a:graphic>
        </p:graphicFrame>
      </p:grpSp>
      <p:sp>
        <p:nvSpPr>
          <p:cNvPr id="16" name="矩形 15"/>
          <p:cNvSpPr/>
          <p:nvPr/>
        </p:nvSpPr>
        <p:spPr>
          <a:xfrm>
            <a:off x="1364650" y="1992371"/>
            <a:ext cx="2411000" cy="452431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18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不</a:t>
            </a:r>
            <a:r>
              <a:rPr lang="zh-CN" altLang="zh-CN" sz="18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依赖于特定业务的，为所有业务可共用的客观存在的本体对象</a:t>
            </a:r>
            <a:endParaRPr lang="en-US" altLang="zh-CN" sz="18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lnSpc>
                <a:spcPct val="150000"/>
              </a:lnSpc>
            </a:pPr>
            <a:endParaRPr lang="en-US" altLang="zh-CN" sz="18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从组织、设施和对象三个层面</a:t>
            </a:r>
            <a:r>
              <a:rPr lang="zh-CN" altLang="zh-CN" sz="18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搭建工厂物理模型及业务模型</a:t>
            </a:r>
            <a:endParaRPr lang="en-US" altLang="zh-CN" sz="18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8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0"/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文本框 2"/>
          <p:cNvSpPr txBox="1"/>
          <p:nvPr/>
        </p:nvSpPr>
        <p:spPr>
          <a:xfrm>
            <a:off x="1747806" y="611246"/>
            <a:ext cx="83345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数据采集系统、</a:t>
            </a:r>
            <a:r>
              <a:rPr lang="en-US" altLang="zh-CN" sz="20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MES</a:t>
            </a:r>
            <a:r>
              <a:rPr lang="zh-CN" altLang="en-US" sz="20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sz="20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、行业情报</a:t>
            </a:r>
            <a:r>
              <a:rPr lang="zh-CN" altLang="en-US" sz="20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系统等</a:t>
            </a:r>
            <a:r>
              <a:rPr lang="zh-CN" altLang="en-US" sz="20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多个系统所涉及到的公共数据，在主数据管理系统中统一管理，确保数据同步、编码统一且一致，这当中，定义工厂模型的数据是几大系统所共用</a:t>
            </a:r>
            <a:r>
              <a:rPr lang="zh-CN" altLang="en-US" sz="20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的主</a:t>
            </a:r>
            <a:r>
              <a:rPr lang="zh-CN" altLang="en-US" sz="20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数据。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622715" y="57152"/>
            <a:ext cx="65601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主数据系统－系统范围</a:t>
            </a:r>
          </a:p>
        </p:txBody>
      </p:sp>
      <p:sp>
        <p:nvSpPr>
          <p:cNvPr id="4" name="矩形 3"/>
          <p:cNvSpPr/>
          <p:nvPr/>
        </p:nvSpPr>
        <p:spPr>
          <a:xfrm>
            <a:off x="287315" y="604545"/>
            <a:ext cx="105047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主数据系统包括物料、供应商、客户、人力资源、工艺、质量、设备、仓库等</a:t>
            </a:r>
            <a:r>
              <a:rPr lang="en-US" altLang="zh-CN" sz="20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36</a:t>
            </a:r>
            <a:r>
              <a:rPr lang="zh-CN" altLang="en-US" sz="20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项基础数据</a:t>
            </a:r>
            <a:endParaRPr lang="zh-CN" altLang="en-US" sz="2000" b="0" dirty="0">
              <a:solidFill>
                <a:schemeClr val="tx1"/>
              </a:solidFill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3388" y="1252537"/>
            <a:ext cx="11323637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83318" y="1681765"/>
            <a:ext cx="6604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gray">
          <a:xfrm>
            <a:off x="1454398" y="1681765"/>
            <a:ext cx="55080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各系统简介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216000" y="593725"/>
            <a:ext cx="11760000" cy="695325"/>
          </a:xfrm>
        </p:spPr>
        <p:txBody>
          <a:bodyPr/>
          <a:lstStyle/>
          <a:p>
            <a:r>
              <a:rPr kumimoji="1" lang="zh-CN" altLang="en-US"/>
              <a:t>内容</a:t>
            </a:r>
            <a:endParaRPr kumimoji="1" lang="zh-CN" alt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883" y="1253731"/>
            <a:ext cx="3852658" cy="21941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447" y="3861433"/>
            <a:ext cx="3859402" cy="2198605"/>
          </a:xfrm>
          <a:prstGeom prst="rect">
            <a:avLst/>
          </a:prstGeom>
        </p:spPr>
      </p:pic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948358" y="3203669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.2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1719438" y="3203670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主数据系统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948358" y="2450381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.1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1719438" y="2450381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数采系统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944548" y="3861529"/>
            <a:ext cx="6604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.3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1719438" y="3861530"/>
            <a:ext cx="55080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行业情报系统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939780" y="4571161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gray">
          <a:xfrm>
            <a:off x="1714670" y="4571162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pPr eaLnBrk="0"/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949300" y="5237929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gray">
          <a:xfrm>
            <a:off x="1724190" y="5237930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pPr eaLnBrk="0"/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 bwMode="auto">
          <a:xfrm>
            <a:off x="827502" y="57152"/>
            <a:ext cx="65601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行业情报系统－功能架构</a:t>
            </a:r>
          </a:p>
        </p:txBody>
      </p:sp>
      <p:sp>
        <p:nvSpPr>
          <p:cNvPr id="3" name="矩形 2"/>
          <p:cNvSpPr/>
          <p:nvPr/>
        </p:nvSpPr>
        <p:spPr>
          <a:xfrm>
            <a:off x="1952904" y="1355921"/>
            <a:ext cx="2779314" cy="2810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www.tnc.com.cn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全球纺织网</a:t>
            </a:r>
          </a:p>
          <a:p>
            <a:pPr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www.qfc.cn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网上轻纺城</a:t>
            </a:r>
          </a:p>
          <a:p>
            <a:pPr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www.b2l.com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布联网</a:t>
            </a:r>
          </a:p>
          <a:p>
            <a:pPr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www.texnet.com.cn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中国纺织网</a:t>
            </a:r>
          </a:p>
          <a:p>
            <a:pPr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www.texindex.com.cn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中华纺织网</a:t>
            </a:r>
          </a:p>
          <a:p>
            <a:pPr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www.webtex.cn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中国第一纺织网</a:t>
            </a:r>
          </a:p>
          <a:p>
            <a:pPr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www.tex365.com/365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纺织网</a:t>
            </a:r>
          </a:p>
          <a:p>
            <a:pPr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www.ctn1986.com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纺织中国在线</a:t>
            </a:r>
          </a:p>
          <a:p>
            <a:pPr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www.textile.hc360.com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慧聪纺织网</a:t>
            </a:r>
          </a:p>
          <a:p>
            <a:pPr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www.tteb.com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中国棉纺织信息网</a:t>
            </a:r>
            <a:endParaRPr lang="en-US" altLang="zh-CN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34473" y="1355921"/>
            <a:ext cx="1881124" cy="49834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数据清洗	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数据转换和集成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52903" y="5329030"/>
            <a:ext cx="2761069" cy="10103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生产数据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采购数据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416919" y="1355920"/>
            <a:ext cx="2198798" cy="49834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行业基础信息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行业实时动态信息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各供应商财务信息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各供应商经营信息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统计报表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分析结果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预测结果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4713972" y="2963054"/>
            <a:ext cx="1046071" cy="422030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7607445" y="3758611"/>
            <a:ext cx="809474" cy="422030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4701405" y="5721231"/>
            <a:ext cx="1058637" cy="422030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18"/>
          <p:cNvSpPr txBox="1"/>
          <p:nvPr/>
        </p:nvSpPr>
        <p:spPr>
          <a:xfrm>
            <a:off x="1952904" y="974215"/>
            <a:ext cx="277931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情报</a:t>
            </a:r>
            <a:r>
              <a:rPr lang="zh-CN" altLang="zh-CN" b="1" dirty="0">
                <a:solidFill>
                  <a:schemeClr val="bg1"/>
                </a:solidFill>
              </a:rPr>
              <a:t>获取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1" name="文本框 19"/>
          <p:cNvSpPr txBox="1"/>
          <p:nvPr/>
        </p:nvSpPr>
        <p:spPr>
          <a:xfrm>
            <a:off x="5734474" y="955706"/>
            <a:ext cx="1881124" cy="36933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情报</a:t>
            </a:r>
            <a:r>
              <a:rPr lang="zh-CN" altLang="zh-CN" b="1" dirty="0">
                <a:solidFill>
                  <a:schemeClr val="bg1"/>
                </a:solidFill>
              </a:rPr>
              <a:t>处理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文本框 20"/>
          <p:cNvSpPr txBox="1"/>
          <p:nvPr/>
        </p:nvSpPr>
        <p:spPr>
          <a:xfrm>
            <a:off x="8425071" y="955708"/>
            <a:ext cx="2190646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情报展示</a:t>
            </a:r>
          </a:p>
        </p:txBody>
      </p:sp>
      <p:sp>
        <p:nvSpPr>
          <p:cNvPr id="13" name="矩形 12"/>
          <p:cNvSpPr/>
          <p:nvPr/>
        </p:nvSpPr>
        <p:spPr>
          <a:xfrm>
            <a:off x="1952902" y="4230383"/>
            <a:ext cx="2761069" cy="10344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生产数据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采购数据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4726113" y="4563476"/>
            <a:ext cx="1033930" cy="422030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74203" y="2686055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公共网站</a:t>
            </a:r>
          </a:p>
        </p:txBody>
      </p:sp>
      <p:sp>
        <p:nvSpPr>
          <p:cNvPr id="16" name="矩形 15"/>
          <p:cNvSpPr/>
          <p:nvPr/>
        </p:nvSpPr>
        <p:spPr>
          <a:xfrm>
            <a:off x="4733321" y="424974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商业化数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据供应商</a:t>
            </a:r>
          </a:p>
        </p:txBody>
      </p:sp>
      <p:sp>
        <p:nvSpPr>
          <p:cNvPr id="17" name="矩形 16"/>
          <p:cNvSpPr/>
          <p:nvPr/>
        </p:nvSpPr>
        <p:spPr>
          <a:xfrm>
            <a:off x="4775924" y="5331717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人工录入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或接入</a:t>
            </a:r>
          </a:p>
        </p:txBody>
      </p:sp>
      <p:sp>
        <p:nvSpPr>
          <p:cNvPr id="18" name="文本框 26"/>
          <p:cNvSpPr txBox="1"/>
          <p:nvPr/>
        </p:nvSpPr>
        <p:spPr>
          <a:xfrm>
            <a:off x="7633015" y="3155691"/>
            <a:ext cx="916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电脑版本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微信版本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83318" y="1681765"/>
            <a:ext cx="6604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gray">
          <a:xfrm>
            <a:off x="1454398" y="1681765"/>
            <a:ext cx="55080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项目概况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216000" y="593725"/>
            <a:ext cx="11760000" cy="695325"/>
          </a:xfrm>
        </p:spPr>
        <p:txBody>
          <a:bodyPr/>
          <a:lstStyle/>
          <a:p>
            <a:r>
              <a:rPr kumimoji="1" lang="zh-CN" altLang="en-US"/>
              <a:t>内容</a:t>
            </a:r>
            <a:endParaRPr kumimoji="1" lang="zh-CN" alt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883" y="1253731"/>
            <a:ext cx="3852658" cy="21941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447" y="3861433"/>
            <a:ext cx="3859402" cy="2198605"/>
          </a:xfrm>
          <a:prstGeom prst="rect">
            <a:avLst/>
          </a:prstGeom>
        </p:spPr>
      </p:pic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948358" y="3203669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1719438" y="3203670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pPr eaLnBrk="0"/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endParaRPr lang="zh-CN" altLang="en-US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948358" y="2450381"/>
            <a:ext cx="6604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1.1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1719438" y="2450381"/>
            <a:ext cx="55080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pPr eaLnBrk="0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944548" y="3861529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1719438" y="3861530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pPr eaLnBrk="0"/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项目范围</a:t>
            </a:r>
            <a:endParaRPr lang="zh-CN" altLang="en-US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939780" y="4571161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gray">
          <a:xfrm>
            <a:off x="1714670" y="4571162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pPr eaLnBrk="0"/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总体流程</a:t>
            </a:r>
            <a:endParaRPr lang="zh-CN" altLang="en-US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939780" y="5180762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gray">
          <a:xfrm>
            <a:off x="1714670" y="5180763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pPr eaLnBrk="0"/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总体进度</a:t>
            </a:r>
            <a:endParaRPr lang="zh-CN" altLang="en-US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 bwMode="auto">
          <a:xfrm>
            <a:off x="827502" y="57152"/>
            <a:ext cx="65601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行业情报系统－系统界面</a:t>
            </a:r>
          </a:p>
        </p:txBody>
      </p:sp>
      <p:pic>
        <p:nvPicPr>
          <p:cNvPr id="19" name="图片 1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550" y="518817"/>
            <a:ext cx="3924300" cy="622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图片 19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8138" y="528342"/>
            <a:ext cx="3933825" cy="621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图片 20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81963" y="518817"/>
            <a:ext cx="3914775" cy="622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827502" y="57152"/>
            <a:ext cx="65601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行业情报系统－实施效果</a:t>
            </a:r>
          </a:p>
        </p:txBody>
      </p:sp>
      <p:sp>
        <p:nvSpPr>
          <p:cNvPr id="4" name="椭圆 11"/>
          <p:cNvSpPr>
            <a:spLocks noChangeArrowheads="1"/>
          </p:cNvSpPr>
          <p:nvPr/>
        </p:nvSpPr>
        <p:spPr bwMode="auto">
          <a:xfrm>
            <a:off x="1772503" y="1109686"/>
            <a:ext cx="938213" cy="935037"/>
          </a:xfrm>
          <a:prstGeom prst="ellipse">
            <a:avLst/>
          </a:prstGeom>
          <a:noFill/>
          <a:ln w="28575" cmpd="sng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1772502" y="4612260"/>
            <a:ext cx="938213" cy="935038"/>
            <a:chOff x="0" y="0"/>
            <a:chExt cx="936104" cy="936104"/>
          </a:xfrm>
        </p:grpSpPr>
        <p:sp>
          <p:nvSpPr>
            <p:cNvPr id="6" name="椭圆 19"/>
            <p:cNvSpPr>
              <a:spLocks noChangeArrowheads="1"/>
            </p:cNvSpPr>
            <p:nvPr/>
          </p:nvSpPr>
          <p:spPr bwMode="auto">
            <a:xfrm>
              <a:off x="0" y="0"/>
              <a:ext cx="936104" cy="936104"/>
            </a:xfrm>
            <a:prstGeom prst="ellipse">
              <a:avLst/>
            </a:prstGeom>
            <a:noFill/>
            <a:ln w="28575" cmpd="sng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7" name="Freeform 11"/>
            <p:cNvSpPr>
              <a:spLocks noEditPoints="1"/>
            </p:cNvSpPr>
            <p:nvPr/>
          </p:nvSpPr>
          <p:spPr bwMode="auto">
            <a:xfrm>
              <a:off x="88700" y="93770"/>
              <a:ext cx="753951" cy="748564"/>
            </a:xfrm>
            <a:custGeom>
              <a:avLst/>
              <a:gdLst>
                <a:gd name="T0" fmla="*/ 122 w 244"/>
                <a:gd name="T1" fmla="*/ 0 h 243"/>
                <a:gd name="T2" fmla="*/ 208 w 244"/>
                <a:gd name="T3" fmla="*/ 35 h 243"/>
                <a:gd name="T4" fmla="*/ 244 w 244"/>
                <a:gd name="T5" fmla="*/ 121 h 243"/>
                <a:gd name="T6" fmla="*/ 208 w 244"/>
                <a:gd name="T7" fmla="*/ 208 h 243"/>
                <a:gd name="T8" fmla="*/ 122 w 244"/>
                <a:gd name="T9" fmla="*/ 243 h 243"/>
                <a:gd name="T10" fmla="*/ 36 w 244"/>
                <a:gd name="T11" fmla="*/ 208 h 243"/>
                <a:gd name="T12" fmla="*/ 0 w 244"/>
                <a:gd name="T13" fmla="*/ 121 h 243"/>
                <a:gd name="T14" fmla="*/ 36 w 244"/>
                <a:gd name="T15" fmla="*/ 35 h 243"/>
                <a:gd name="T16" fmla="*/ 122 w 244"/>
                <a:gd name="T17" fmla="*/ 0 h 243"/>
                <a:gd name="T18" fmla="*/ 170 w 244"/>
                <a:gd name="T19" fmla="*/ 135 h 243"/>
                <a:gd name="T20" fmla="*/ 172 w 244"/>
                <a:gd name="T21" fmla="*/ 109 h 243"/>
                <a:gd name="T22" fmla="*/ 139 w 244"/>
                <a:gd name="T23" fmla="*/ 90 h 243"/>
                <a:gd name="T24" fmla="*/ 109 w 244"/>
                <a:gd name="T25" fmla="*/ 72 h 243"/>
                <a:gd name="T26" fmla="*/ 85 w 244"/>
                <a:gd name="T27" fmla="*/ 84 h 243"/>
                <a:gd name="T28" fmla="*/ 85 w 244"/>
                <a:gd name="T29" fmla="*/ 121 h 243"/>
                <a:gd name="T30" fmla="*/ 85 w 244"/>
                <a:gd name="T31" fmla="*/ 157 h 243"/>
                <a:gd name="T32" fmla="*/ 107 w 244"/>
                <a:gd name="T33" fmla="*/ 172 h 243"/>
                <a:gd name="T34" fmla="*/ 139 w 244"/>
                <a:gd name="T35" fmla="*/ 153 h 243"/>
                <a:gd name="T36" fmla="*/ 170 w 244"/>
                <a:gd name="T37" fmla="*/ 135 h 243"/>
                <a:gd name="T38" fmla="*/ 178 w 244"/>
                <a:gd name="T39" fmla="*/ 66 h 243"/>
                <a:gd name="T40" fmla="*/ 122 w 244"/>
                <a:gd name="T41" fmla="*/ 43 h 243"/>
                <a:gd name="T42" fmla="*/ 67 w 244"/>
                <a:gd name="T43" fmla="*/ 66 h 243"/>
                <a:gd name="T44" fmla="*/ 44 w 244"/>
                <a:gd name="T45" fmla="*/ 121 h 243"/>
                <a:gd name="T46" fmla="*/ 67 w 244"/>
                <a:gd name="T47" fmla="*/ 177 h 243"/>
                <a:gd name="T48" fmla="*/ 122 w 244"/>
                <a:gd name="T49" fmla="*/ 200 h 243"/>
                <a:gd name="T50" fmla="*/ 178 w 244"/>
                <a:gd name="T51" fmla="*/ 177 h 243"/>
                <a:gd name="T52" fmla="*/ 201 w 244"/>
                <a:gd name="T53" fmla="*/ 121 h 243"/>
                <a:gd name="T54" fmla="*/ 178 w 244"/>
                <a:gd name="T55" fmla="*/ 66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4" h="243">
                  <a:moveTo>
                    <a:pt x="122" y="0"/>
                  </a:moveTo>
                  <a:cubicBezTo>
                    <a:pt x="156" y="0"/>
                    <a:pt x="186" y="13"/>
                    <a:pt x="208" y="35"/>
                  </a:cubicBezTo>
                  <a:cubicBezTo>
                    <a:pt x="231" y="57"/>
                    <a:pt x="244" y="88"/>
                    <a:pt x="244" y="121"/>
                  </a:cubicBezTo>
                  <a:cubicBezTo>
                    <a:pt x="244" y="155"/>
                    <a:pt x="231" y="186"/>
                    <a:pt x="208" y="208"/>
                  </a:cubicBezTo>
                  <a:cubicBezTo>
                    <a:pt x="186" y="230"/>
                    <a:pt x="156" y="243"/>
                    <a:pt x="122" y="243"/>
                  </a:cubicBezTo>
                  <a:cubicBezTo>
                    <a:pt x="89" y="243"/>
                    <a:pt x="58" y="230"/>
                    <a:pt x="36" y="208"/>
                  </a:cubicBezTo>
                  <a:cubicBezTo>
                    <a:pt x="14" y="186"/>
                    <a:pt x="0" y="155"/>
                    <a:pt x="0" y="121"/>
                  </a:cubicBezTo>
                  <a:cubicBezTo>
                    <a:pt x="0" y="88"/>
                    <a:pt x="14" y="57"/>
                    <a:pt x="36" y="35"/>
                  </a:cubicBezTo>
                  <a:cubicBezTo>
                    <a:pt x="58" y="13"/>
                    <a:pt x="89" y="0"/>
                    <a:pt x="122" y="0"/>
                  </a:cubicBezTo>
                  <a:close/>
                  <a:moveTo>
                    <a:pt x="170" y="135"/>
                  </a:moveTo>
                  <a:cubicBezTo>
                    <a:pt x="182" y="128"/>
                    <a:pt x="184" y="117"/>
                    <a:pt x="172" y="109"/>
                  </a:cubicBezTo>
                  <a:cubicBezTo>
                    <a:pt x="161" y="102"/>
                    <a:pt x="150" y="96"/>
                    <a:pt x="139" y="90"/>
                  </a:cubicBezTo>
                  <a:cubicBezTo>
                    <a:pt x="129" y="84"/>
                    <a:pt x="119" y="78"/>
                    <a:pt x="109" y="72"/>
                  </a:cubicBezTo>
                  <a:cubicBezTo>
                    <a:pt x="96" y="65"/>
                    <a:pt x="85" y="69"/>
                    <a:pt x="85" y="84"/>
                  </a:cubicBezTo>
                  <a:cubicBezTo>
                    <a:pt x="85" y="96"/>
                    <a:pt x="85" y="109"/>
                    <a:pt x="85" y="121"/>
                  </a:cubicBezTo>
                  <a:cubicBezTo>
                    <a:pt x="85" y="133"/>
                    <a:pt x="85" y="145"/>
                    <a:pt x="85" y="157"/>
                  </a:cubicBezTo>
                  <a:cubicBezTo>
                    <a:pt x="85" y="171"/>
                    <a:pt x="94" y="178"/>
                    <a:pt x="107" y="172"/>
                  </a:cubicBezTo>
                  <a:cubicBezTo>
                    <a:pt x="118" y="165"/>
                    <a:pt x="128" y="159"/>
                    <a:pt x="139" y="153"/>
                  </a:cubicBezTo>
                  <a:cubicBezTo>
                    <a:pt x="150" y="147"/>
                    <a:pt x="160" y="141"/>
                    <a:pt x="170" y="135"/>
                  </a:cubicBezTo>
                  <a:close/>
                  <a:moveTo>
                    <a:pt x="178" y="66"/>
                  </a:moveTo>
                  <a:cubicBezTo>
                    <a:pt x="164" y="52"/>
                    <a:pt x="144" y="43"/>
                    <a:pt x="122" y="43"/>
                  </a:cubicBezTo>
                  <a:cubicBezTo>
                    <a:pt x="101" y="43"/>
                    <a:pt x="81" y="52"/>
                    <a:pt x="67" y="66"/>
                  </a:cubicBezTo>
                  <a:cubicBezTo>
                    <a:pt x="52" y="80"/>
                    <a:pt x="44" y="100"/>
                    <a:pt x="44" y="121"/>
                  </a:cubicBezTo>
                  <a:cubicBezTo>
                    <a:pt x="44" y="143"/>
                    <a:pt x="52" y="163"/>
                    <a:pt x="67" y="177"/>
                  </a:cubicBezTo>
                  <a:cubicBezTo>
                    <a:pt x="81" y="191"/>
                    <a:pt x="101" y="200"/>
                    <a:pt x="122" y="200"/>
                  </a:cubicBezTo>
                  <a:cubicBezTo>
                    <a:pt x="144" y="200"/>
                    <a:pt x="164" y="191"/>
                    <a:pt x="178" y="177"/>
                  </a:cubicBezTo>
                  <a:cubicBezTo>
                    <a:pt x="192" y="163"/>
                    <a:pt x="201" y="143"/>
                    <a:pt x="201" y="121"/>
                  </a:cubicBezTo>
                  <a:cubicBezTo>
                    <a:pt x="201" y="100"/>
                    <a:pt x="192" y="80"/>
                    <a:pt x="178" y="66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文本框 15"/>
          <p:cNvSpPr txBox="1"/>
          <p:nvPr/>
        </p:nvSpPr>
        <p:spPr>
          <a:xfrm>
            <a:off x="2915362" y="1297387"/>
            <a:ext cx="693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24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为领导及业务主管实时掌握动态市场提供可靠信息</a:t>
            </a:r>
            <a:endParaRPr lang="en-US" altLang="zh-CN" sz="2400" b="1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9" name="文本框 16"/>
          <p:cNvSpPr txBox="1"/>
          <p:nvPr/>
        </p:nvSpPr>
        <p:spPr>
          <a:xfrm>
            <a:off x="2569428" y="1666810"/>
            <a:ext cx="72813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zh-CN" altLang="en-US" sz="16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舆情</a:t>
            </a:r>
            <a:r>
              <a:rPr lang="en-US" altLang="zh-CN" sz="16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&amp;</a:t>
            </a:r>
            <a:r>
              <a:rPr lang="zh-CN" altLang="en-US" sz="16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行业监测：提供整个行业上、下游行业实时动态信息、原料供应、库存积压、进出口贸易、产品功能</a:t>
            </a:r>
            <a:r>
              <a:rPr lang="en-US" altLang="zh-CN" sz="16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/</a:t>
            </a:r>
            <a:r>
              <a:rPr lang="zh-CN" altLang="en-US" sz="16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服务</a:t>
            </a:r>
            <a:r>
              <a:rPr lang="en-US" altLang="zh-CN" sz="16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/</a:t>
            </a:r>
            <a:r>
              <a:rPr lang="zh-CN" altLang="en-US" sz="16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价格反馈等信息</a:t>
            </a:r>
            <a:endParaRPr lang="en-US" altLang="zh-CN" sz="16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zh-CN" altLang="en-US" sz="16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品牌</a:t>
            </a:r>
            <a:r>
              <a:rPr lang="en-US" altLang="zh-CN" sz="16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&amp;</a:t>
            </a:r>
            <a:r>
              <a:rPr lang="zh-CN" altLang="en-US" sz="16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营销分析：国内及国际品牌、营销活动反馈等</a:t>
            </a:r>
            <a:endParaRPr lang="en-US" altLang="zh-CN" sz="16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zh-CN" altLang="en-US" sz="16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价格监测对比：特定商品的价格及库存状态的监测和对比，同行业竞争对手财务、经营对比分析信息，提供最佳的定价策略</a:t>
            </a:r>
            <a:endParaRPr lang="en-US" altLang="zh-CN" sz="16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zh-CN" altLang="en-US" sz="16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在线商机</a:t>
            </a:r>
            <a:r>
              <a:rPr lang="en-US" altLang="zh-CN" sz="16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&amp;</a:t>
            </a:r>
            <a:r>
              <a:rPr lang="zh-CN" altLang="en-US" sz="16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客服：客户投诉、客户潜在需求等</a:t>
            </a:r>
            <a:endParaRPr lang="en-US" altLang="zh-CN" sz="16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文本框 17"/>
          <p:cNvSpPr txBox="1"/>
          <p:nvPr/>
        </p:nvSpPr>
        <p:spPr>
          <a:xfrm>
            <a:off x="2953280" y="4899716"/>
            <a:ext cx="689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为领导及业务主管提供决策支持</a:t>
            </a:r>
            <a:endParaRPr lang="en-US" altLang="zh-CN" sz="2400" b="1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Freeform 11"/>
          <p:cNvSpPr>
            <a:spLocks noEditPoints="1"/>
          </p:cNvSpPr>
          <p:nvPr/>
        </p:nvSpPr>
        <p:spPr bwMode="auto">
          <a:xfrm>
            <a:off x="1861402" y="1201406"/>
            <a:ext cx="755650" cy="747712"/>
          </a:xfrm>
          <a:custGeom>
            <a:avLst/>
            <a:gdLst>
              <a:gd name="T0" fmla="*/ 122 w 244"/>
              <a:gd name="T1" fmla="*/ 0 h 243"/>
              <a:gd name="T2" fmla="*/ 208 w 244"/>
              <a:gd name="T3" fmla="*/ 35 h 243"/>
              <a:gd name="T4" fmla="*/ 244 w 244"/>
              <a:gd name="T5" fmla="*/ 121 h 243"/>
              <a:gd name="T6" fmla="*/ 208 w 244"/>
              <a:gd name="T7" fmla="*/ 208 h 243"/>
              <a:gd name="T8" fmla="*/ 122 w 244"/>
              <a:gd name="T9" fmla="*/ 243 h 243"/>
              <a:gd name="T10" fmla="*/ 36 w 244"/>
              <a:gd name="T11" fmla="*/ 208 h 243"/>
              <a:gd name="T12" fmla="*/ 0 w 244"/>
              <a:gd name="T13" fmla="*/ 121 h 243"/>
              <a:gd name="T14" fmla="*/ 36 w 244"/>
              <a:gd name="T15" fmla="*/ 35 h 243"/>
              <a:gd name="T16" fmla="*/ 122 w 244"/>
              <a:gd name="T17" fmla="*/ 0 h 243"/>
              <a:gd name="T18" fmla="*/ 170 w 244"/>
              <a:gd name="T19" fmla="*/ 135 h 243"/>
              <a:gd name="T20" fmla="*/ 172 w 244"/>
              <a:gd name="T21" fmla="*/ 109 h 243"/>
              <a:gd name="T22" fmla="*/ 139 w 244"/>
              <a:gd name="T23" fmla="*/ 90 h 243"/>
              <a:gd name="T24" fmla="*/ 109 w 244"/>
              <a:gd name="T25" fmla="*/ 72 h 243"/>
              <a:gd name="T26" fmla="*/ 85 w 244"/>
              <a:gd name="T27" fmla="*/ 84 h 243"/>
              <a:gd name="T28" fmla="*/ 85 w 244"/>
              <a:gd name="T29" fmla="*/ 121 h 243"/>
              <a:gd name="T30" fmla="*/ 85 w 244"/>
              <a:gd name="T31" fmla="*/ 157 h 243"/>
              <a:gd name="T32" fmla="*/ 107 w 244"/>
              <a:gd name="T33" fmla="*/ 172 h 243"/>
              <a:gd name="T34" fmla="*/ 139 w 244"/>
              <a:gd name="T35" fmla="*/ 153 h 243"/>
              <a:gd name="T36" fmla="*/ 170 w 244"/>
              <a:gd name="T37" fmla="*/ 135 h 243"/>
              <a:gd name="T38" fmla="*/ 178 w 244"/>
              <a:gd name="T39" fmla="*/ 66 h 243"/>
              <a:gd name="T40" fmla="*/ 122 w 244"/>
              <a:gd name="T41" fmla="*/ 43 h 243"/>
              <a:gd name="T42" fmla="*/ 67 w 244"/>
              <a:gd name="T43" fmla="*/ 66 h 243"/>
              <a:gd name="T44" fmla="*/ 44 w 244"/>
              <a:gd name="T45" fmla="*/ 121 h 243"/>
              <a:gd name="T46" fmla="*/ 67 w 244"/>
              <a:gd name="T47" fmla="*/ 177 h 243"/>
              <a:gd name="T48" fmla="*/ 122 w 244"/>
              <a:gd name="T49" fmla="*/ 200 h 243"/>
              <a:gd name="T50" fmla="*/ 178 w 244"/>
              <a:gd name="T51" fmla="*/ 177 h 243"/>
              <a:gd name="T52" fmla="*/ 201 w 244"/>
              <a:gd name="T53" fmla="*/ 121 h 243"/>
              <a:gd name="T54" fmla="*/ 178 w 244"/>
              <a:gd name="T55" fmla="*/ 66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44" h="243">
                <a:moveTo>
                  <a:pt x="122" y="0"/>
                </a:moveTo>
                <a:cubicBezTo>
                  <a:pt x="156" y="0"/>
                  <a:pt x="186" y="13"/>
                  <a:pt x="208" y="35"/>
                </a:cubicBezTo>
                <a:cubicBezTo>
                  <a:pt x="231" y="57"/>
                  <a:pt x="244" y="88"/>
                  <a:pt x="244" y="121"/>
                </a:cubicBezTo>
                <a:cubicBezTo>
                  <a:pt x="244" y="155"/>
                  <a:pt x="231" y="186"/>
                  <a:pt x="208" y="208"/>
                </a:cubicBezTo>
                <a:cubicBezTo>
                  <a:pt x="186" y="230"/>
                  <a:pt x="156" y="243"/>
                  <a:pt x="122" y="243"/>
                </a:cubicBezTo>
                <a:cubicBezTo>
                  <a:pt x="89" y="243"/>
                  <a:pt x="58" y="230"/>
                  <a:pt x="36" y="208"/>
                </a:cubicBezTo>
                <a:cubicBezTo>
                  <a:pt x="14" y="186"/>
                  <a:pt x="0" y="155"/>
                  <a:pt x="0" y="121"/>
                </a:cubicBezTo>
                <a:cubicBezTo>
                  <a:pt x="0" y="88"/>
                  <a:pt x="14" y="57"/>
                  <a:pt x="36" y="35"/>
                </a:cubicBezTo>
                <a:cubicBezTo>
                  <a:pt x="58" y="13"/>
                  <a:pt x="89" y="0"/>
                  <a:pt x="122" y="0"/>
                </a:cubicBezTo>
                <a:close/>
                <a:moveTo>
                  <a:pt x="170" y="135"/>
                </a:moveTo>
                <a:cubicBezTo>
                  <a:pt x="182" y="128"/>
                  <a:pt x="184" y="117"/>
                  <a:pt x="172" y="109"/>
                </a:cubicBezTo>
                <a:cubicBezTo>
                  <a:pt x="161" y="102"/>
                  <a:pt x="150" y="96"/>
                  <a:pt x="139" y="90"/>
                </a:cubicBezTo>
                <a:cubicBezTo>
                  <a:pt x="129" y="84"/>
                  <a:pt x="119" y="78"/>
                  <a:pt x="109" y="72"/>
                </a:cubicBezTo>
                <a:cubicBezTo>
                  <a:pt x="96" y="65"/>
                  <a:pt x="85" y="69"/>
                  <a:pt x="85" y="84"/>
                </a:cubicBezTo>
                <a:cubicBezTo>
                  <a:pt x="85" y="96"/>
                  <a:pt x="85" y="109"/>
                  <a:pt x="85" y="121"/>
                </a:cubicBezTo>
                <a:cubicBezTo>
                  <a:pt x="85" y="133"/>
                  <a:pt x="85" y="145"/>
                  <a:pt x="85" y="157"/>
                </a:cubicBezTo>
                <a:cubicBezTo>
                  <a:pt x="85" y="171"/>
                  <a:pt x="94" y="178"/>
                  <a:pt x="107" y="172"/>
                </a:cubicBezTo>
                <a:cubicBezTo>
                  <a:pt x="118" y="165"/>
                  <a:pt x="128" y="159"/>
                  <a:pt x="139" y="153"/>
                </a:cubicBezTo>
                <a:cubicBezTo>
                  <a:pt x="150" y="147"/>
                  <a:pt x="160" y="141"/>
                  <a:pt x="170" y="135"/>
                </a:cubicBezTo>
                <a:close/>
                <a:moveTo>
                  <a:pt x="178" y="66"/>
                </a:moveTo>
                <a:cubicBezTo>
                  <a:pt x="164" y="52"/>
                  <a:pt x="144" y="43"/>
                  <a:pt x="122" y="43"/>
                </a:cubicBezTo>
                <a:cubicBezTo>
                  <a:pt x="101" y="43"/>
                  <a:pt x="81" y="52"/>
                  <a:pt x="67" y="66"/>
                </a:cubicBezTo>
                <a:cubicBezTo>
                  <a:pt x="52" y="80"/>
                  <a:pt x="44" y="100"/>
                  <a:pt x="44" y="121"/>
                </a:cubicBezTo>
                <a:cubicBezTo>
                  <a:pt x="44" y="143"/>
                  <a:pt x="52" y="163"/>
                  <a:pt x="67" y="177"/>
                </a:cubicBezTo>
                <a:cubicBezTo>
                  <a:pt x="81" y="191"/>
                  <a:pt x="101" y="200"/>
                  <a:pt x="122" y="200"/>
                </a:cubicBezTo>
                <a:cubicBezTo>
                  <a:pt x="144" y="200"/>
                  <a:pt x="164" y="191"/>
                  <a:pt x="178" y="177"/>
                </a:cubicBezTo>
                <a:cubicBezTo>
                  <a:pt x="192" y="163"/>
                  <a:pt x="201" y="143"/>
                  <a:pt x="201" y="121"/>
                </a:cubicBezTo>
                <a:cubicBezTo>
                  <a:pt x="201" y="100"/>
                  <a:pt x="192" y="80"/>
                  <a:pt x="178" y="66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83318" y="1681765"/>
            <a:ext cx="6604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gray">
          <a:xfrm>
            <a:off x="1454398" y="1681765"/>
            <a:ext cx="55080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各系统简介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216000" y="593725"/>
            <a:ext cx="11760000" cy="695325"/>
          </a:xfrm>
        </p:spPr>
        <p:txBody>
          <a:bodyPr/>
          <a:lstStyle/>
          <a:p>
            <a:r>
              <a:rPr kumimoji="1" lang="zh-CN" altLang="en-US"/>
              <a:t>内容</a:t>
            </a:r>
            <a:endParaRPr kumimoji="1" lang="zh-CN" alt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883" y="1253731"/>
            <a:ext cx="3852658" cy="21941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447" y="3861433"/>
            <a:ext cx="3859402" cy="2198605"/>
          </a:xfrm>
          <a:prstGeom prst="rect">
            <a:avLst/>
          </a:prstGeom>
        </p:spPr>
      </p:pic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948358" y="3203669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.2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1719438" y="3203670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主数据系统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948358" y="2450381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.1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1719438" y="2450381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数采系统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944548" y="3861529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.3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1719438" y="3861530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行业情报系统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939780" y="4571161"/>
            <a:ext cx="6604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2.4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gray">
          <a:xfrm>
            <a:off x="1714670" y="4571162"/>
            <a:ext cx="55080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949300" y="5237929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gray">
          <a:xfrm>
            <a:off x="1724190" y="5237930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pPr eaLnBrk="0"/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 bwMode="auto">
          <a:xfrm>
            <a:off x="827502" y="57152"/>
            <a:ext cx="65601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ERP</a:t>
            </a:r>
            <a:r>
              <a:rPr kumimoji="1"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系统－现状</a:t>
            </a:r>
          </a:p>
        </p:txBody>
      </p:sp>
      <p:sp>
        <p:nvSpPr>
          <p:cNvPr id="3" name="圆角矩形 2"/>
          <p:cNvSpPr/>
          <p:nvPr/>
        </p:nvSpPr>
        <p:spPr bwMode="gray">
          <a:xfrm>
            <a:off x="4064515" y="1237416"/>
            <a:ext cx="6222485" cy="1122491"/>
          </a:xfrm>
          <a:prstGeom prst="roundRect">
            <a:avLst>
              <a:gd name="adj" fmla="val 346"/>
            </a:avLst>
          </a:prstGeom>
          <a:solidFill>
            <a:srgbClr val="558ED5">
              <a:lumMod val="20000"/>
              <a:lumOff val="80000"/>
              <a:alpha val="55000"/>
            </a:srgbClr>
          </a:solidFill>
          <a:ln w="3175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wrap="square" lIns="32131" tIns="16065" rIns="32131" bIns="16065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285750" indent="-285750" eaLnBrk="0" hangingPunct="0">
              <a:lnSpc>
                <a:spcPct val="120000"/>
              </a:lnSpc>
              <a:buClr>
                <a:srgbClr val="0070C0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目前使用金蝶财务系统，未实现财务业务一体化，所有财务凭证需要手工录入。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 bwMode="gray">
          <a:xfrm>
            <a:off x="4064517" y="2563780"/>
            <a:ext cx="6222483" cy="1143158"/>
          </a:xfrm>
          <a:prstGeom prst="roundRect">
            <a:avLst>
              <a:gd name="adj" fmla="val 0"/>
            </a:avLst>
          </a:prstGeom>
          <a:solidFill>
            <a:srgbClr val="558ED5">
              <a:lumMod val="20000"/>
              <a:lumOff val="80000"/>
              <a:alpha val="55000"/>
            </a:srgbClr>
          </a:solidFill>
          <a:ln w="3175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wrap="square" lIns="32131" tIns="16065" rIns="32131" bIns="16065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285750" indent="-285750">
              <a:lnSpc>
                <a:spcPct val="120000"/>
              </a:lnSpc>
              <a:buClr>
                <a:srgbClr val="0070C0"/>
              </a:buClr>
              <a:buSzPct val="75000"/>
              <a:buFont typeface="Wingdings" panose="05000000000000000000" pitchFamily="2" charset="2"/>
              <a:buChar char="n"/>
              <a:tabLst>
                <a:tab pos="457200" algn="l"/>
              </a:tabLst>
            </a:pPr>
            <a:r>
              <a:rPr lang="zh-CN" altLang="en-US" sz="18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按品种、车间口径核算成本，以盘点数据为基础，而不是以业务单据为基础核算成本。</a:t>
            </a:r>
            <a:endParaRPr lang="zh-CN" altLang="en-US" sz="1800" kern="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 bwMode="gray">
          <a:xfrm>
            <a:off x="4064517" y="3980347"/>
            <a:ext cx="6222483" cy="1222882"/>
          </a:xfrm>
          <a:prstGeom prst="roundRect">
            <a:avLst>
              <a:gd name="adj" fmla="val 0"/>
            </a:avLst>
          </a:prstGeom>
          <a:solidFill>
            <a:srgbClr val="558ED5">
              <a:lumMod val="20000"/>
              <a:lumOff val="80000"/>
              <a:alpha val="55000"/>
            </a:srgbClr>
          </a:solidFill>
          <a:ln w="3175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wrap="square" lIns="32131" tIns="16065" rIns="32131" bIns="16065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285750" indent="-285750">
              <a:lnSpc>
                <a:spcPct val="120000"/>
              </a:lnSpc>
              <a:buClr>
                <a:srgbClr val="0070C0"/>
              </a:buClr>
              <a:buSzPct val="75000"/>
              <a:buFont typeface="Wingdings" panose="05000000000000000000" pitchFamily="2" charset="2"/>
              <a:buChar char="n"/>
              <a:tabLst>
                <a:tab pos="457200" algn="l"/>
              </a:tabLst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各部门各自一套帐，主数据也未统一，信息不能共享。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Clr>
                <a:srgbClr val="0070C0"/>
              </a:buClr>
              <a:buSzPct val="75000"/>
              <a:buFont typeface="Wingdings" panose="05000000000000000000" pitchFamily="2" charset="2"/>
              <a:buChar char="n"/>
              <a:tabLst>
                <a:tab pos="457200" algn="l"/>
              </a:tabLst>
            </a:pPr>
            <a:r>
              <a:rPr lang="zh-CN" altLang="en-US" sz="18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存货周转率不高，库存积压较严重。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 bwMode="gray">
          <a:xfrm>
            <a:off x="1671636" y="1490211"/>
            <a:ext cx="2304255" cy="595698"/>
          </a:xfrm>
          <a:prstGeom prst="roundRect">
            <a:avLst/>
          </a:prstGeom>
          <a:solidFill>
            <a:srgbClr val="0070C0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300"/>
              </a:spcAft>
              <a:tabLst>
                <a:tab pos="457200" algn="l"/>
              </a:tabLst>
            </a:pPr>
            <a:r>
              <a:rPr kumimoji="1"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独立财务系统</a:t>
            </a:r>
            <a:endParaRPr kumimoji="1"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 bwMode="gray">
          <a:xfrm>
            <a:off x="1671636" y="2765525"/>
            <a:ext cx="2304255" cy="739668"/>
          </a:xfrm>
          <a:prstGeom prst="roundRect">
            <a:avLst/>
          </a:prstGeom>
          <a:solidFill>
            <a:srgbClr val="0070C0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300"/>
              </a:spcAft>
            </a:pPr>
            <a:r>
              <a:rPr lang="zh-CN" altLang="en-US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成本核算较粗</a:t>
            </a:r>
            <a:endParaRPr lang="zh-CN" altLang="en-US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8" name="圆角矩形 7"/>
          <p:cNvSpPr/>
          <p:nvPr/>
        </p:nvSpPr>
        <p:spPr bwMode="gray">
          <a:xfrm>
            <a:off x="1671636" y="4221954"/>
            <a:ext cx="2304255" cy="739668"/>
          </a:xfrm>
          <a:prstGeom prst="roundRect">
            <a:avLst/>
          </a:prstGeom>
          <a:solidFill>
            <a:srgbClr val="0070C0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300"/>
              </a:spcAft>
            </a:pPr>
            <a:r>
              <a:rPr lang="zh-CN" altLang="en-US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信息未能共享</a:t>
            </a:r>
            <a:endParaRPr lang="zh-CN" altLang="en-US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 bwMode="auto">
          <a:xfrm>
            <a:off x="827502" y="57152"/>
            <a:ext cx="65601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ERP</a:t>
            </a:r>
            <a:r>
              <a:rPr kumimoji="1"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系统－总体目标</a:t>
            </a:r>
          </a:p>
        </p:txBody>
      </p:sp>
      <p:sp>
        <p:nvSpPr>
          <p:cNvPr id="3" name="圆角矩形 2"/>
          <p:cNvSpPr/>
          <p:nvPr/>
        </p:nvSpPr>
        <p:spPr bwMode="gray">
          <a:xfrm>
            <a:off x="4064515" y="1237416"/>
            <a:ext cx="6222485" cy="1122491"/>
          </a:xfrm>
          <a:prstGeom prst="roundRect">
            <a:avLst>
              <a:gd name="adj" fmla="val 346"/>
            </a:avLst>
          </a:prstGeom>
          <a:solidFill>
            <a:srgbClr val="558ED5">
              <a:lumMod val="20000"/>
              <a:lumOff val="80000"/>
              <a:alpha val="55000"/>
            </a:srgbClr>
          </a:solidFill>
          <a:ln w="3175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wrap="square" lIns="32131" tIns="16065" rIns="32131" bIns="16065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285750" indent="-285750" eaLnBrk="0" hangingPunct="0">
              <a:lnSpc>
                <a:spcPct val="120000"/>
              </a:lnSpc>
              <a:buClr>
                <a:srgbClr val="0070C0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及时、准确反映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企业运行过程中各环节的成本，如存货成本、采购及供应成本、生产成本、销售成本等。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通过采用先进、合理的存货计价方式，缩短成本核算周期，及时掌握产品成本、利润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 bwMode="gray">
          <a:xfrm>
            <a:off x="4064517" y="2563780"/>
            <a:ext cx="6222483" cy="1143158"/>
          </a:xfrm>
          <a:prstGeom prst="roundRect">
            <a:avLst>
              <a:gd name="adj" fmla="val 0"/>
            </a:avLst>
          </a:prstGeom>
          <a:solidFill>
            <a:srgbClr val="558ED5">
              <a:lumMod val="20000"/>
              <a:lumOff val="80000"/>
              <a:alpha val="55000"/>
            </a:srgbClr>
          </a:solidFill>
          <a:ln w="3175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wrap="square" lIns="32131" tIns="16065" rIns="32131" bIns="16065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285750" indent="-285750">
              <a:lnSpc>
                <a:spcPct val="120000"/>
              </a:lnSpc>
              <a:buClr>
                <a:srgbClr val="0070C0"/>
              </a:buClr>
              <a:buSzPct val="75000"/>
              <a:buFont typeface="Wingdings" panose="05000000000000000000" pitchFamily="2" charset="2"/>
              <a:buChar char="n"/>
              <a:tabLst>
                <a:tab pos="457200" algn="l"/>
              </a:tabLst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将业务、财务人员从繁琐的凭证录入工作中解放出来，更多的关注业务、财务分析；同时减少对业务、财务的人为干预，提高经营数据准确性。通过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ERP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系统固化内控流程，实现事先、事中、事后全过程控制，提高管理效率，降低经营风险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 bwMode="gray">
          <a:xfrm>
            <a:off x="4064517" y="3980347"/>
            <a:ext cx="6222483" cy="1222882"/>
          </a:xfrm>
          <a:prstGeom prst="roundRect">
            <a:avLst>
              <a:gd name="adj" fmla="val 0"/>
            </a:avLst>
          </a:prstGeom>
          <a:solidFill>
            <a:srgbClr val="558ED5">
              <a:lumMod val="20000"/>
              <a:lumOff val="80000"/>
              <a:alpha val="55000"/>
            </a:srgbClr>
          </a:solidFill>
          <a:ln w="3175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wrap="square" lIns="32131" tIns="16065" rIns="32131" bIns="16065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285750" indent="-285750">
              <a:lnSpc>
                <a:spcPct val="120000"/>
              </a:lnSpc>
              <a:buClr>
                <a:srgbClr val="0070C0"/>
              </a:buClr>
              <a:buSzPct val="75000"/>
              <a:buFont typeface="Wingdings" panose="05000000000000000000" pitchFamily="2" charset="2"/>
              <a:buChar char="n"/>
              <a:tabLst>
                <a:tab pos="457200" algn="l"/>
              </a:tabLs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及时传递、反映、积累经营管理过程中形成的大量数据，确保经营数据的准确性和部门间的一致性。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Clr>
                <a:srgbClr val="0070C0"/>
              </a:buClr>
              <a:buSzPct val="75000"/>
              <a:buFont typeface="Wingdings" panose="05000000000000000000" pitchFamily="2" charset="2"/>
              <a:buChar char="n"/>
              <a:tabLst>
                <a:tab pos="457200" algn="l"/>
              </a:tabLst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实现数据多维度灵活分析，为经营管理提供决策依据。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 bwMode="gray">
          <a:xfrm>
            <a:off x="1671636" y="1490211"/>
            <a:ext cx="2304255" cy="595698"/>
          </a:xfrm>
          <a:prstGeom prst="roundRect">
            <a:avLst/>
          </a:prstGeom>
          <a:solidFill>
            <a:srgbClr val="0070C0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300"/>
              </a:spcAft>
              <a:tabLst>
                <a:tab pos="457200" algn="l"/>
              </a:tabLst>
            </a:pPr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加强核算，优化成本</a:t>
            </a:r>
            <a:endParaRPr kumimoji="1"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 bwMode="gray">
          <a:xfrm>
            <a:off x="1671636" y="2765525"/>
            <a:ext cx="2304255" cy="739668"/>
          </a:xfrm>
          <a:prstGeom prst="roundRect">
            <a:avLst/>
          </a:prstGeom>
          <a:solidFill>
            <a:srgbClr val="0070C0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300"/>
              </a:spcAft>
            </a:pPr>
            <a:r>
              <a:rPr lang="zh-CN" altLang="en-US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提高效率，降低风险</a:t>
            </a:r>
          </a:p>
        </p:txBody>
      </p:sp>
      <p:sp>
        <p:nvSpPr>
          <p:cNvPr id="8" name="圆角矩形 7"/>
          <p:cNvSpPr/>
          <p:nvPr/>
        </p:nvSpPr>
        <p:spPr bwMode="gray">
          <a:xfrm>
            <a:off x="1671636" y="4221954"/>
            <a:ext cx="2304255" cy="739668"/>
          </a:xfrm>
          <a:prstGeom prst="roundRect">
            <a:avLst/>
          </a:prstGeom>
          <a:solidFill>
            <a:srgbClr val="0070C0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300"/>
              </a:spcAft>
            </a:pPr>
            <a:r>
              <a:rPr lang="zh-CN" altLang="en-US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管理信息即时共享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 bwMode="auto">
          <a:xfrm>
            <a:off x="827502" y="57152"/>
            <a:ext cx="65601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ERP</a:t>
            </a:r>
            <a:r>
              <a:rPr kumimoji="1"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系统－功能模块</a:t>
            </a:r>
          </a:p>
        </p:txBody>
      </p:sp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5780980" y="1054533"/>
            <a:ext cx="1410395" cy="5352684"/>
          </a:xfrm>
          <a:prstGeom prst="rect">
            <a:avLst/>
          </a:prstGeom>
          <a:solidFill>
            <a:srgbClr val="EBF1FF"/>
          </a:solidFill>
          <a:ln w="3175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44000" tIns="0" rIns="36000" bIns="0" anchor="ctr"/>
          <a:lstStyle/>
          <a:p>
            <a:pPr marL="241300" indent="-241300"/>
            <a:endParaRPr lang="zh-CN" altLang="en-US" sz="180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5780980" y="1047970"/>
            <a:ext cx="1410395" cy="342566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计划管理</a:t>
            </a:r>
            <a:endParaRPr lang="zh-CN" altLang="en-US" sz="120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5867741" y="1610106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运行</a:t>
            </a:r>
            <a:r>
              <a:rPr lang="en-US" altLang="zh-CN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endParaRPr lang="zh-CN" altLang="en-US" sz="1000" b="1" kern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1216957" y="1054532"/>
            <a:ext cx="1459709" cy="5352685"/>
          </a:xfrm>
          <a:prstGeom prst="rect">
            <a:avLst/>
          </a:prstGeom>
          <a:solidFill>
            <a:srgbClr val="EBF1FF"/>
          </a:solidFill>
          <a:ln w="3175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44000" tIns="0" rIns="36000" bIns="0" anchor="ctr"/>
          <a:lstStyle/>
          <a:p>
            <a:pPr marL="241300" indent="-241300"/>
            <a:endParaRPr lang="zh-CN" altLang="en-US" sz="180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1216957" y="1047970"/>
            <a:ext cx="1476435" cy="342566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采购管理</a:t>
            </a:r>
            <a:endParaRPr lang="zh-CN" altLang="en-US" sz="120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1345580" y="1610106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供应商基础数据维护</a:t>
            </a:r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1345580" y="2118815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价格协议维护</a:t>
            </a:r>
          </a:p>
        </p:txBody>
      </p:sp>
      <p:sp>
        <p:nvSpPr>
          <p:cNvPr id="10" name="AutoShape 3"/>
          <p:cNvSpPr>
            <a:spLocks noChangeArrowheads="1"/>
          </p:cNvSpPr>
          <p:nvPr/>
        </p:nvSpPr>
        <p:spPr bwMode="auto">
          <a:xfrm>
            <a:off x="2743947" y="1054533"/>
            <a:ext cx="1452741" cy="5352684"/>
          </a:xfrm>
          <a:prstGeom prst="rect">
            <a:avLst/>
          </a:prstGeom>
          <a:solidFill>
            <a:srgbClr val="EBF1FF"/>
          </a:solidFill>
          <a:ln w="3175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44000" tIns="0" rIns="36000" bIns="0" anchor="ctr"/>
          <a:lstStyle/>
          <a:p>
            <a:pPr marL="241300" indent="-241300"/>
            <a:endParaRPr lang="zh-CN" altLang="en-US" sz="180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AutoShape 3"/>
          <p:cNvSpPr>
            <a:spLocks noChangeArrowheads="1"/>
          </p:cNvSpPr>
          <p:nvPr/>
        </p:nvSpPr>
        <p:spPr bwMode="auto">
          <a:xfrm>
            <a:off x="2743948" y="1047970"/>
            <a:ext cx="1451674" cy="342566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销售管理</a:t>
            </a:r>
            <a:endParaRPr lang="zh-CN" altLang="en-US" sz="120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2843771" y="1610106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客户基础数据维护</a:t>
            </a:r>
          </a:p>
        </p:txBody>
      </p:sp>
      <p:sp>
        <p:nvSpPr>
          <p:cNvPr id="13" name="AutoShape 3"/>
          <p:cNvSpPr>
            <a:spLocks noChangeArrowheads="1"/>
          </p:cNvSpPr>
          <p:nvPr/>
        </p:nvSpPr>
        <p:spPr bwMode="auto">
          <a:xfrm>
            <a:off x="2843771" y="2118815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价格协议维护</a:t>
            </a:r>
          </a:p>
        </p:txBody>
      </p:sp>
      <p:sp>
        <p:nvSpPr>
          <p:cNvPr id="14" name="AutoShape 3"/>
          <p:cNvSpPr>
            <a:spLocks noChangeArrowheads="1"/>
          </p:cNvSpPr>
          <p:nvPr/>
        </p:nvSpPr>
        <p:spPr bwMode="auto">
          <a:xfrm>
            <a:off x="4256102" y="1054533"/>
            <a:ext cx="1453253" cy="5352684"/>
          </a:xfrm>
          <a:prstGeom prst="rect">
            <a:avLst/>
          </a:prstGeom>
          <a:solidFill>
            <a:srgbClr val="EBF1FF"/>
          </a:solidFill>
          <a:ln w="3175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44000" tIns="0" rIns="36000" bIns="0" anchor="ctr"/>
          <a:lstStyle/>
          <a:p>
            <a:pPr marL="241300" indent="-241300"/>
            <a:endParaRPr lang="zh-CN" altLang="en-US" sz="180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4256103" y="1047970"/>
            <a:ext cx="1470660" cy="342566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仓储管理</a:t>
            </a:r>
            <a:endParaRPr lang="zh-CN" altLang="en-US" sz="120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AutoShape 3"/>
          <p:cNvSpPr>
            <a:spLocks noChangeArrowheads="1"/>
          </p:cNvSpPr>
          <p:nvPr/>
        </p:nvSpPr>
        <p:spPr bwMode="auto">
          <a:xfrm>
            <a:off x="4361473" y="2118815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采购收货</a:t>
            </a:r>
          </a:p>
        </p:txBody>
      </p:sp>
      <p:sp>
        <p:nvSpPr>
          <p:cNvPr id="17" name="AutoShape 3"/>
          <p:cNvSpPr>
            <a:spLocks noChangeArrowheads="1"/>
          </p:cNvSpPr>
          <p:nvPr/>
        </p:nvSpPr>
        <p:spPr bwMode="auto">
          <a:xfrm>
            <a:off x="4361473" y="1610106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仓库基础数据维护</a:t>
            </a:r>
          </a:p>
        </p:txBody>
      </p:sp>
      <p:sp>
        <p:nvSpPr>
          <p:cNvPr id="18" name="AutoShape 3"/>
          <p:cNvSpPr>
            <a:spLocks noChangeArrowheads="1"/>
          </p:cNvSpPr>
          <p:nvPr/>
        </p:nvSpPr>
        <p:spPr bwMode="auto">
          <a:xfrm>
            <a:off x="1350220" y="3136234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主材采购</a:t>
            </a:r>
          </a:p>
        </p:txBody>
      </p: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2837224" y="3136202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成品销售</a:t>
            </a:r>
          </a:p>
        </p:txBody>
      </p:sp>
      <p:sp>
        <p:nvSpPr>
          <p:cNvPr id="20" name="AutoShape 3"/>
          <p:cNvSpPr>
            <a:spLocks noChangeArrowheads="1"/>
          </p:cNvSpPr>
          <p:nvPr/>
        </p:nvSpPr>
        <p:spPr bwMode="auto">
          <a:xfrm>
            <a:off x="1350220" y="2632178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采购询价</a:t>
            </a:r>
          </a:p>
        </p:txBody>
      </p:sp>
      <p:sp>
        <p:nvSpPr>
          <p:cNvPr id="21" name="AutoShape 3"/>
          <p:cNvSpPr>
            <a:spLocks noChangeArrowheads="1"/>
          </p:cNvSpPr>
          <p:nvPr/>
        </p:nvSpPr>
        <p:spPr bwMode="auto">
          <a:xfrm>
            <a:off x="2849924" y="2632146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销售报价</a:t>
            </a:r>
          </a:p>
        </p:txBody>
      </p:sp>
      <p:sp>
        <p:nvSpPr>
          <p:cNvPr id="22" name="AutoShape 3"/>
          <p:cNvSpPr>
            <a:spLocks noChangeArrowheads="1"/>
          </p:cNvSpPr>
          <p:nvPr/>
        </p:nvSpPr>
        <p:spPr bwMode="auto">
          <a:xfrm>
            <a:off x="1345580" y="3571051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机物料采购</a:t>
            </a:r>
          </a:p>
        </p:txBody>
      </p:sp>
      <p:sp>
        <p:nvSpPr>
          <p:cNvPr id="24" name="AutoShape 3"/>
          <p:cNvSpPr>
            <a:spLocks noChangeArrowheads="1"/>
          </p:cNvSpPr>
          <p:nvPr/>
        </p:nvSpPr>
        <p:spPr bwMode="auto">
          <a:xfrm>
            <a:off x="1345580" y="4079760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主材退货</a:t>
            </a:r>
          </a:p>
        </p:txBody>
      </p:sp>
      <p:sp>
        <p:nvSpPr>
          <p:cNvPr id="25" name="AutoShape 3"/>
          <p:cNvSpPr>
            <a:spLocks noChangeArrowheads="1"/>
          </p:cNvSpPr>
          <p:nvPr/>
        </p:nvSpPr>
        <p:spPr bwMode="auto">
          <a:xfrm>
            <a:off x="1350220" y="4593123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机物料退货</a:t>
            </a:r>
          </a:p>
        </p:txBody>
      </p:sp>
      <p:sp>
        <p:nvSpPr>
          <p:cNvPr id="26" name="AutoShape 3"/>
          <p:cNvSpPr>
            <a:spLocks noChangeArrowheads="1"/>
          </p:cNvSpPr>
          <p:nvPr/>
        </p:nvSpPr>
        <p:spPr bwMode="auto">
          <a:xfrm>
            <a:off x="2831071" y="4100448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销售退货</a:t>
            </a:r>
          </a:p>
        </p:txBody>
      </p:sp>
      <p:sp>
        <p:nvSpPr>
          <p:cNvPr id="27" name="AutoShape 3"/>
          <p:cNvSpPr>
            <a:spLocks noChangeArrowheads="1"/>
          </p:cNvSpPr>
          <p:nvPr/>
        </p:nvSpPr>
        <p:spPr bwMode="auto">
          <a:xfrm>
            <a:off x="2843771" y="3596392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售后服务</a:t>
            </a:r>
          </a:p>
        </p:txBody>
      </p:sp>
      <p:sp>
        <p:nvSpPr>
          <p:cNvPr id="28" name="AutoShape 3"/>
          <p:cNvSpPr>
            <a:spLocks noChangeArrowheads="1"/>
          </p:cNvSpPr>
          <p:nvPr/>
        </p:nvSpPr>
        <p:spPr bwMode="auto">
          <a:xfrm>
            <a:off x="4361473" y="2627493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销售发货</a:t>
            </a:r>
          </a:p>
        </p:txBody>
      </p:sp>
      <p:sp>
        <p:nvSpPr>
          <p:cNvPr id="29" name="AutoShape 3"/>
          <p:cNvSpPr>
            <a:spLocks noChangeArrowheads="1"/>
          </p:cNvSpPr>
          <p:nvPr/>
        </p:nvSpPr>
        <p:spPr bwMode="auto">
          <a:xfrm>
            <a:off x="4361473" y="3136202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生产领料</a:t>
            </a:r>
          </a:p>
        </p:txBody>
      </p:sp>
      <p:sp>
        <p:nvSpPr>
          <p:cNvPr id="30" name="AutoShape 3"/>
          <p:cNvSpPr>
            <a:spLocks noChangeArrowheads="1"/>
          </p:cNvSpPr>
          <p:nvPr/>
        </p:nvSpPr>
        <p:spPr bwMode="auto">
          <a:xfrm>
            <a:off x="4366113" y="4153621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完工入库</a:t>
            </a:r>
          </a:p>
        </p:txBody>
      </p:sp>
      <p:sp>
        <p:nvSpPr>
          <p:cNvPr id="31" name="AutoShape 3"/>
          <p:cNvSpPr>
            <a:spLocks noChangeArrowheads="1"/>
          </p:cNvSpPr>
          <p:nvPr/>
        </p:nvSpPr>
        <p:spPr bwMode="auto">
          <a:xfrm>
            <a:off x="4366113" y="3649565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生产退料</a:t>
            </a:r>
          </a:p>
        </p:txBody>
      </p:sp>
      <p:sp>
        <p:nvSpPr>
          <p:cNvPr id="32" name="AutoShape 3"/>
          <p:cNvSpPr>
            <a:spLocks noChangeArrowheads="1"/>
          </p:cNvSpPr>
          <p:nvPr/>
        </p:nvSpPr>
        <p:spPr bwMode="auto">
          <a:xfrm>
            <a:off x="4361473" y="4588438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杂项领料</a:t>
            </a:r>
          </a:p>
        </p:txBody>
      </p:sp>
      <p:sp>
        <p:nvSpPr>
          <p:cNvPr id="33" name="AutoShape 3"/>
          <p:cNvSpPr>
            <a:spLocks noChangeArrowheads="1"/>
          </p:cNvSpPr>
          <p:nvPr/>
        </p:nvSpPr>
        <p:spPr bwMode="auto">
          <a:xfrm>
            <a:off x="4361473" y="5097147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仓库间转移调拨</a:t>
            </a:r>
          </a:p>
        </p:txBody>
      </p:sp>
      <p:sp>
        <p:nvSpPr>
          <p:cNvPr id="34" name="AutoShape 3"/>
          <p:cNvSpPr>
            <a:spLocks noChangeArrowheads="1"/>
          </p:cNvSpPr>
          <p:nvPr/>
        </p:nvSpPr>
        <p:spPr bwMode="auto">
          <a:xfrm>
            <a:off x="4366113" y="5610510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库存盘点</a:t>
            </a:r>
          </a:p>
        </p:txBody>
      </p:sp>
      <p:sp>
        <p:nvSpPr>
          <p:cNvPr id="35" name="AutoShape 3"/>
          <p:cNvSpPr>
            <a:spLocks noChangeArrowheads="1"/>
          </p:cNvSpPr>
          <p:nvPr/>
        </p:nvSpPr>
        <p:spPr bwMode="auto">
          <a:xfrm>
            <a:off x="7268820" y="1073089"/>
            <a:ext cx="1484986" cy="5334129"/>
          </a:xfrm>
          <a:prstGeom prst="rect">
            <a:avLst/>
          </a:prstGeom>
          <a:solidFill>
            <a:srgbClr val="EBF1FF"/>
          </a:solidFill>
          <a:ln w="3175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44000" tIns="0" rIns="36000" bIns="0" anchor="ctr"/>
          <a:lstStyle/>
          <a:p>
            <a:pPr marL="241300" indent="-241300"/>
            <a:endParaRPr lang="zh-CN" altLang="en-US" sz="180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AutoShape 3"/>
          <p:cNvSpPr>
            <a:spLocks noChangeArrowheads="1"/>
          </p:cNvSpPr>
          <p:nvPr/>
        </p:nvSpPr>
        <p:spPr bwMode="auto">
          <a:xfrm>
            <a:off x="7268820" y="1066527"/>
            <a:ext cx="1486667" cy="342566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财务管理</a:t>
            </a:r>
            <a:endParaRPr lang="zh-CN" altLang="en-US" sz="120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AutoShape 3"/>
          <p:cNvSpPr>
            <a:spLocks noChangeArrowheads="1"/>
          </p:cNvSpPr>
          <p:nvPr/>
        </p:nvSpPr>
        <p:spPr bwMode="auto">
          <a:xfrm>
            <a:off x="7393882" y="1628663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固定资产购置</a:t>
            </a:r>
          </a:p>
        </p:txBody>
      </p:sp>
      <p:sp>
        <p:nvSpPr>
          <p:cNvPr id="38" name="AutoShape 3"/>
          <p:cNvSpPr>
            <a:spLocks noChangeArrowheads="1"/>
          </p:cNvSpPr>
          <p:nvPr/>
        </p:nvSpPr>
        <p:spPr bwMode="auto">
          <a:xfrm>
            <a:off x="7393882" y="1967553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固定资产折旧</a:t>
            </a:r>
          </a:p>
        </p:txBody>
      </p:sp>
      <p:sp>
        <p:nvSpPr>
          <p:cNvPr id="39" name="AutoShape 3"/>
          <p:cNvSpPr>
            <a:spLocks noChangeArrowheads="1"/>
          </p:cNvSpPr>
          <p:nvPr/>
        </p:nvSpPr>
        <p:spPr bwMode="auto">
          <a:xfrm>
            <a:off x="8818188" y="1054533"/>
            <a:ext cx="1435414" cy="5352684"/>
          </a:xfrm>
          <a:prstGeom prst="rect">
            <a:avLst/>
          </a:prstGeom>
          <a:solidFill>
            <a:srgbClr val="EBF1FF"/>
          </a:solidFill>
          <a:ln w="3175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44000" tIns="0" rIns="36000" bIns="0" anchor="ctr"/>
          <a:lstStyle/>
          <a:p>
            <a:pPr marL="241300" indent="-241300"/>
            <a:endParaRPr lang="zh-CN" altLang="en-US" sz="180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AutoShape 3"/>
          <p:cNvSpPr>
            <a:spLocks noChangeArrowheads="1"/>
          </p:cNvSpPr>
          <p:nvPr/>
        </p:nvSpPr>
        <p:spPr bwMode="auto">
          <a:xfrm>
            <a:off x="8818189" y="1047970"/>
            <a:ext cx="1435414" cy="342566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85750" indent="-285750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人力资源管理</a:t>
            </a:r>
            <a:endParaRPr lang="zh-CN" altLang="en-US" sz="12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AutoShape 3"/>
          <p:cNvSpPr>
            <a:spLocks noChangeArrowheads="1"/>
          </p:cNvSpPr>
          <p:nvPr/>
        </p:nvSpPr>
        <p:spPr bwMode="auto">
          <a:xfrm>
            <a:off x="8897433" y="2118815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入职管理</a:t>
            </a:r>
          </a:p>
        </p:txBody>
      </p:sp>
      <p:sp>
        <p:nvSpPr>
          <p:cNvPr id="42" name="AutoShape 3"/>
          <p:cNvSpPr>
            <a:spLocks noChangeArrowheads="1"/>
          </p:cNvSpPr>
          <p:nvPr/>
        </p:nvSpPr>
        <p:spPr bwMode="auto">
          <a:xfrm>
            <a:off x="8897433" y="1610106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招聘管理</a:t>
            </a:r>
          </a:p>
        </p:txBody>
      </p:sp>
      <p:sp>
        <p:nvSpPr>
          <p:cNvPr id="43" name="AutoShape 3"/>
          <p:cNvSpPr>
            <a:spLocks noChangeArrowheads="1"/>
          </p:cNvSpPr>
          <p:nvPr/>
        </p:nvSpPr>
        <p:spPr bwMode="auto">
          <a:xfrm>
            <a:off x="8897433" y="2627493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试用管理</a:t>
            </a:r>
          </a:p>
        </p:txBody>
      </p:sp>
      <p:sp>
        <p:nvSpPr>
          <p:cNvPr id="44" name="AutoShape 3"/>
          <p:cNvSpPr>
            <a:spLocks noChangeArrowheads="1"/>
          </p:cNvSpPr>
          <p:nvPr/>
        </p:nvSpPr>
        <p:spPr bwMode="auto">
          <a:xfrm>
            <a:off x="8897433" y="3136202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离职管理</a:t>
            </a:r>
          </a:p>
        </p:txBody>
      </p:sp>
      <p:sp>
        <p:nvSpPr>
          <p:cNvPr id="45" name="AutoShape 3"/>
          <p:cNvSpPr>
            <a:spLocks noChangeArrowheads="1"/>
          </p:cNvSpPr>
          <p:nvPr/>
        </p:nvSpPr>
        <p:spPr bwMode="auto">
          <a:xfrm>
            <a:off x="8902073" y="4153621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培训管理</a:t>
            </a:r>
          </a:p>
        </p:txBody>
      </p:sp>
      <p:sp>
        <p:nvSpPr>
          <p:cNvPr id="46" name="AutoShape 3"/>
          <p:cNvSpPr>
            <a:spLocks noChangeArrowheads="1"/>
          </p:cNvSpPr>
          <p:nvPr/>
        </p:nvSpPr>
        <p:spPr bwMode="auto">
          <a:xfrm>
            <a:off x="8902073" y="3649565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换岗管理</a:t>
            </a:r>
          </a:p>
        </p:txBody>
      </p:sp>
      <p:sp>
        <p:nvSpPr>
          <p:cNvPr id="47" name="AutoShape 3"/>
          <p:cNvSpPr>
            <a:spLocks noChangeArrowheads="1"/>
          </p:cNvSpPr>
          <p:nvPr/>
        </p:nvSpPr>
        <p:spPr bwMode="auto">
          <a:xfrm>
            <a:off x="8897433" y="4588438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合同管理</a:t>
            </a:r>
          </a:p>
        </p:txBody>
      </p:sp>
      <p:sp>
        <p:nvSpPr>
          <p:cNvPr id="48" name="AutoShape 3"/>
          <p:cNvSpPr>
            <a:spLocks noChangeArrowheads="1"/>
          </p:cNvSpPr>
          <p:nvPr/>
        </p:nvSpPr>
        <p:spPr bwMode="auto">
          <a:xfrm>
            <a:off x="8897433" y="5097147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考勤管理</a:t>
            </a:r>
          </a:p>
        </p:txBody>
      </p:sp>
      <p:sp>
        <p:nvSpPr>
          <p:cNvPr id="49" name="AutoShape 3"/>
          <p:cNvSpPr>
            <a:spLocks noChangeArrowheads="1"/>
          </p:cNvSpPr>
          <p:nvPr/>
        </p:nvSpPr>
        <p:spPr bwMode="auto">
          <a:xfrm>
            <a:off x="8902073" y="5610510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绩效管理</a:t>
            </a:r>
          </a:p>
        </p:txBody>
      </p:sp>
      <p:sp>
        <p:nvSpPr>
          <p:cNvPr id="50" name="AutoShape 3"/>
          <p:cNvSpPr>
            <a:spLocks noChangeArrowheads="1"/>
          </p:cNvSpPr>
          <p:nvPr/>
        </p:nvSpPr>
        <p:spPr bwMode="auto">
          <a:xfrm>
            <a:off x="8897433" y="6027778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薪酬管理</a:t>
            </a:r>
          </a:p>
        </p:txBody>
      </p:sp>
      <p:sp>
        <p:nvSpPr>
          <p:cNvPr id="51" name="AutoShape 3"/>
          <p:cNvSpPr>
            <a:spLocks noChangeArrowheads="1"/>
          </p:cNvSpPr>
          <p:nvPr/>
        </p:nvSpPr>
        <p:spPr bwMode="auto">
          <a:xfrm>
            <a:off x="7382140" y="2626438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固定资产出售</a:t>
            </a:r>
          </a:p>
        </p:txBody>
      </p:sp>
      <p:sp>
        <p:nvSpPr>
          <p:cNvPr id="52" name="AutoShape 3"/>
          <p:cNvSpPr>
            <a:spLocks noChangeArrowheads="1"/>
          </p:cNvSpPr>
          <p:nvPr/>
        </p:nvSpPr>
        <p:spPr bwMode="auto">
          <a:xfrm>
            <a:off x="7382140" y="2287548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固定资产报废</a:t>
            </a:r>
          </a:p>
        </p:txBody>
      </p:sp>
      <p:sp>
        <p:nvSpPr>
          <p:cNvPr id="53" name="AutoShape 3"/>
          <p:cNvSpPr>
            <a:spLocks noChangeArrowheads="1"/>
          </p:cNvSpPr>
          <p:nvPr/>
        </p:nvSpPr>
        <p:spPr bwMode="auto">
          <a:xfrm>
            <a:off x="7382140" y="2952234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预付</a:t>
            </a:r>
          </a:p>
        </p:txBody>
      </p:sp>
      <p:sp>
        <p:nvSpPr>
          <p:cNvPr id="54" name="AutoShape 3"/>
          <p:cNvSpPr>
            <a:spLocks noChangeArrowheads="1"/>
          </p:cNvSpPr>
          <p:nvPr/>
        </p:nvSpPr>
        <p:spPr bwMode="auto">
          <a:xfrm>
            <a:off x="7382140" y="3278061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应付</a:t>
            </a:r>
          </a:p>
        </p:txBody>
      </p:sp>
      <p:sp>
        <p:nvSpPr>
          <p:cNvPr id="55" name="AutoShape 3"/>
          <p:cNvSpPr>
            <a:spLocks noChangeArrowheads="1"/>
          </p:cNvSpPr>
          <p:nvPr/>
        </p:nvSpPr>
        <p:spPr bwMode="auto">
          <a:xfrm>
            <a:off x="7386780" y="3968905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应收</a:t>
            </a:r>
          </a:p>
        </p:txBody>
      </p:sp>
      <p:sp>
        <p:nvSpPr>
          <p:cNvPr id="56" name="AutoShape 3"/>
          <p:cNvSpPr>
            <a:spLocks noChangeArrowheads="1"/>
          </p:cNvSpPr>
          <p:nvPr/>
        </p:nvSpPr>
        <p:spPr bwMode="auto">
          <a:xfrm>
            <a:off x="7386780" y="3621605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预收</a:t>
            </a:r>
          </a:p>
        </p:txBody>
      </p:sp>
      <p:sp>
        <p:nvSpPr>
          <p:cNvPr id="57" name="AutoShape 3"/>
          <p:cNvSpPr>
            <a:spLocks noChangeArrowheads="1"/>
          </p:cNvSpPr>
          <p:nvPr/>
        </p:nvSpPr>
        <p:spPr bwMode="auto">
          <a:xfrm>
            <a:off x="7382140" y="4299218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残次品废品处理</a:t>
            </a:r>
          </a:p>
        </p:txBody>
      </p:sp>
      <p:sp>
        <p:nvSpPr>
          <p:cNvPr id="58" name="AutoShape 3"/>
          <p:cNvSpPr>
            <a:spLocks noChangeArrowheads="1"/>
          </p:cNvSpPr>
          <p:nvPr/>
        </p:nvSpPr>
        <p:spPr bwMode="auto">
          <a:xfrm>
            <a:off x="7382140" y="4638108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月末成本核算</a:t>
            </a:r>
          </a:p>
        </p:txBody>
      </p:sp>
      <p:sp>
        <p:nvSpPr>
          <p:cNvPr id="59" name="AutoShape 3"/>
          <p:cNvSpPr>
            <a:spLocks noChangeArrowheads="1"/>
          </p:cNvSpPr>
          <p:nvPr/>
        </p:nvSpPr>
        <p:spPr bwMode="auto">
          <a:xfrm>
            <a:off x="7386780" y="4981652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资金管理</a:t>
            </a:r>
          </a:p>
        </p:txBody>
      </p:sp>
      <p:sp>
        <p:nvSpPr>
          <p:cNvPr id="60" name="AutoShape 3"/>
          <p:cNvSpPr>
            <a:spLocks noChangeArrowheads="1"/>
          </p:cNvSpPr>
          <p:nvPr/>
        </p:nvSpPr>
        <p:spPr bwMode="auto">
          <a:xfrm>
            <a:off x="7382140" y="5320542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预算管理</a:t>
            </a:r>
          </a:p>
        </p:txBody>
      </p:sp>
      <p:sp>
        <p:nvSpPr>
          <p:cNvPr id="61" name="AutoShape 3"/>
          <p:cNvSpPr>
            <a:spLocks noChangeArrowheads="1"/>
          </p:cNvSpPr>
          <p:nvPr/>
        </p:nvSpPr>
        <p:spPr bwMode="auto">
          <a:xfrm>
            <a:off x="7382140" y="5666857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年末结转</a:t>
            </a:r>
          </a:p>
        </p:txBody>
      </p:sp>
      <p:sp>
        <p:nvSpPr>
          <p:cNvPr id="62" name="AutoShape 3"/>
          <p:cNvSpPr>
            <a:spLocks noChangeArrowheads="1"/>
          </p:cNvSpPr>
          <p:nvPr/>
        </p:nvSpPr>
        <p:spPr bwMode="auto">
          <a:xfrm>
            <a:off x="7393882" y="6006118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合并报表</a:t>
            </a:r>
          </a:p>
        </p:txBody>
      </p:sp>
      <p:sp>
        <p:nvSpPr>
          <p:cNvPr id="63" name="AutoShape 3"/>
          <p:cNvSpPr>
            <a:spLocks noChangeArrowheads="1"/>
          </p:cNvSpPr>
          <p:nvPr/>
        </p:nvSpPr>
        <p:spPr bwMode="auto">
          <a:xfrm>
            <a:off x="5863702" y="2111553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建议生产订单</a:t>
            </a:r>
          </a:p>
        </p:txBody>
      </p:sp>
      <p:sp>
        <p:nvSpPr>
          <p:cNvPr id="64" name="AutoShape 3"/>
          <p:cNvSpPr>
            <a:spLocks noChangeArrowheads="1"/>
          </p:cNvSpPr>
          <p:nvPr/>
        </p:nvSpPr>
        <p:spPr bwMode="auto">
          <a:xfrm>
            <a:off x="5863702" y="2620262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手工录入生产订单</a:t>
            </a:r>
          </a:p>
        </p:txBody>
      </p:sp>
      <p:sp>
        <p:nvSpPr>
          <p:cNvPr id="65" name="AutoShape 3"/>
          <p:cNvSpPr>
            <a:spLocks noChangeArrowheads="1"/>
          </p:cNvSpPr>
          <p:nvPr/>
        </p:nvSpPr>
        <p:spPr bwMode="auto">
          <a:xfrm>
            <a:off x="5868342" y="3133625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建议采购订单</a:t>
            </a:r>
          </a:p>
        </p:txBody>
      </p:sp>
      <p:sp>
        <p:nvSpPr>
          <p:cNvPr id="66" name="AutoShape 3"/>
          <p:cNvSpPr>
            <a:spLocks noChangeArrowheads="1"/>
          </p:cNvSpPr>
          <p:nvPr/>
        </p:nvSpPr>
        <p:spPr bwMode="auto">
          <a:xfrm>
            <a:off x="5863702" y="3550893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转正式生产订单</a:t>
            </a:r>
          </a:p>
        </p:txBody>
      </p:sp>
      <p:sp>
        <p:nvSpPr>
          <p:cNvPr id="67" name="AutoShape 3"/>
          <p:cNvSpPr>
            <a:spLocks noChangeArrowheads="1"/>
          </p:cNvSpPr>
          <p:nvPr/>
        </p:nvSpPr>
        <p:spPr bwMode="auto">
          <a:xfrm>
            <a:off x="5861916" y="4138544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月生产计划</a:t>
            </a:r>
          </a:p>
        </p:txBody>
      </p:sp>
      <p:sp>
        <p:nvSpPr>
          <p:cNvPr id="68" name="AutoShape 3"/>
          <p:cNvSpPr>
            <a:spLocks noChangeArrowheads="1"/>
          </p:cNvSpPr>
          <p:nvPr/>
        </p:nvSpPr>
        <p:spPr bwMode="auto">
          <a:xfrm>
            <a:off x="5866556" y="4651907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日生产计划</a:t>
            </a:r>
          </a:p>
        </p:txBody>
      </p:sp>
      <p:sp>
        <p:nvSpPr>
          <p:cNvPr id="69" name="AutoShape 3"/>
          <p:cNvSpPr>
            <a:spLocks noChangeArrowheads="1"/>
          </p:cNvSpPr>
          <p:nvPr/>
        </p:nvSpPr>
        <p:spPr bwMode="auto">
          <a:xfrm>
            <a:off x="5861916" y="5069175"/>
            <a:ext cx="1260000" cy="288000"/>
          </a:xfrm>
          <a:prstGeom prst="rect">
            <a:avLst/>
          </a:prstGeom>
          <a:solidFill>
            <a:schemeClr val="bg1"/>
          </a:solidFill>
          <a:ln>
            <a:solidFill>
              <a:srgbClr val="77ACF9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44000" tIns="0" rIns="36000" bIns="0" anchor="ctr"/>
          <a:lstStyle/>
          <a:p>
            <a:pPr marL="241300" indent="-241300" algn="ctr"/>
            <a:r>
              <a:rPr lang="en-US" altLang="zh-CN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MES</a:t>
            </a:r>
            <a:r>
              <a:rPr lang="zh-CN" altLang="en-US" sz="1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数据接口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" y="518817"/>
            <a:ext cx="7008813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TextBox 22"/>
          <p:cNvSpPr txBox="1"/>
          <p:nvPr/>
        </p:nvSpPr>
        <p:spPr bwMode="auto">
          <a:xfrm>
            <a:off x="827502" y="57152"/>
            <a:ext cx="65601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ERP</a:t>
            </a:r>
            <a:r>
              <a:rPr kumimoji="1"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系统－系统界面</a:t>
            </a:r>
          </a:p>
        </p:txBody>
      </p:sp>
      <p:pic>
        <p:nvPicPr>
          <p:cNvPr id="3" name="图片 1">
            <a:extLst>
              <a:ext uri="{FF2B5EF4-FFF2-40B4-BE49-F238E27FC236}">
                <a16:creationId xmlns:a16="http://schemas.microsoft.com/office/drawing/2014/main" xmlns="" id="{D296F1D1-1332-4323-92F9-DA575DBD035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4234" y="883699"/>
            <a:ext cx="9080253" cy="47875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C7A2556-C8D7-4048-A966-04A065D70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6137" y="1176544"/>
            <a:ext cx="10065863" cy="4494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50681" y="1352550"/>
            <a:ext cx="6351587" cy="550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83318" y="1681765"/>
            <a:ext cx="6604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gray">
          <a:xfrm>
            <a:off x="1454398" y="1681765"/>
            <a:ext cx="55080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各系统简介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216000" y="593725"/>
            <a:ext cx="11760000" cy="695325"/>
          </a:xfrm>
        </p:spPr>
        <p:txBody>
          <a:bodyPr/>
          <a:lstStyle/>
          <a:p>
            <a:r>
              <a:rPr kumimoji="1" lang="zh-CN" altLang="en-US"/>
              <a:t>内容</a:t>
            </a:r>
            <a:endParaRPr kumimoji="1" lang="zh-CN" alt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883" y="1253731"/>
            <a:ext cx="3852658" cy="21941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447" y="3861433"/>
            <a:ext cx="3859402" cy="2198605"/>
          </a:xfrm>
          <a:prstGeom prst="rect">
            <a:avLst/>
          </a:prstGeom>
        </p:spPr>
      </p:pic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948358" y="3203669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.2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1719438" y="3203670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主数据系统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948358" y="2450381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.1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1719438" y="2450381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数采系统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944548" y="3861529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.3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1719438" y="3861530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行业情报系统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939780" y="4571161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180000" tIns="46800" rIns="72000" bIns="46800" anchor="ctr"/>
          <a:lstStyle/>
          <a:p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</a:t>
            </a: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gray">
          <a:xfrm>
            <a:off x="1714670" y="4571162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949300" y="5237929"/>
            <a:ext cx="6604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2.5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gray">
          <a:xfrm>
            <a:off x="1724190" y="5237930"/>
            <a:ext cx="55080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 bwMode="auto">
          <a:xfrm>
            <a:off x="827502" y="57152"/>
            <a:ext cx="65601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MES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系统－生产现状</a:t>
            </a:r>
          </a:p>
        </p:txBody>
      </p:sp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2811321" y="1403065"/>
            <a:ext cx="14643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生产运行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2820038" y="1740519"/>
            <a:ext cx="12938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物料移动</a:t>
            </a: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809661" y="2076406"/>
            <a:ext cx="1293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质量追踪</a:t>
            </a: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2809660" y="2448155"/>
            <a:ext cx="12938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生产绩效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592001" y="1921560"/>
            <a:ext cx="5343288" cy="6302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手工记录，纸质表单传递，速度慢，效率低，易出错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4598813" y="850445"/>
            <a:ext cx="3941191" cy="6302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凭经验手工排产，纸质传递指令</a:t>
            </a:r>
          </a:p>
        </p:txBody>
      </p:sp>
      <p:sp>
        <p:nvSpPr>
          <p:cNvPr id="9" name="右大括号 8"/>
          <p:cNvSpPr/>
          <p:nvPr/>
        </p:nvSpPr>
        <p:spPr>
          <a:xfrm>
            <a:off x="3884485" y="1460401"/>
            <a:ext cx="425822" cy="15443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592001" y="3043004"/>
            <a:ext cx="4607618" cy="6302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没有统一标识管理，无法跟踪追溯</a:t>
            </a: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2795384" y="1008431"/>
            <a:ext cx="179661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生产计划与排产</a:t>
            </a:r>
          </a:p>
        </p:txBody>
      </p: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2845935" y="3230622"/>
            <a:ext cx="14643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物料追溯</a:t>
            </a:r>
          </a:p>
        </p:txBody>
      </p:sp>
      <p:sp>
        <p:nvSpPr>
          <p:cNvPr id="13" name="Oval 10"/>
          <p:cNvSpPr>
            <a:spLocks noChangeArrowheads="1"/>
          </p:cNvSpPr>
          <p:nvPr/>
        </p:nvSpPr>
        <p:spPr bwMode="auto">
          <a:xfrm>
            <a:off x="1871942" y="936927"/>
            <a:ext cx="517912" cy="4785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8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896596" y="1928108"/>
            <a:ext cx="519315" cy="47854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1871942" y="3078056"/>
            <a:ext cx="517912" cy="47854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2809660" y="2790881"/>
            <a:ext cx="12938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生产统计</a:t>
            </a: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809660" y="4414153"/>
            <a:ext cx="14643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信息传递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598813" y="4268295"/>
            <a:ext cx="2778817" cy="6302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信息传递不连贯</a:t>
            </a: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853517" y="4297309"/>
            <a:ext cx="517912" cy="47854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val 14"/>
          <p:cNvSpPr>
            <a:spLocks noChangeArrowheads="1"/>
          </p:cNvSpPr>
          <p:nvPr/>
        </p:nvSpPr>
        <p:spPr bwMode="auto">
          <a:xfrm>
            <a:off x="1853517" y="4962981"/>
            <a:ext cx="517912" cy="47854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9"/>
          <p:cNvSpPr txBox="1">
            <a:spLocks noChangeArrowheads="1"/>
          </p:cNvSpPr>
          <p:nvPr/>
        </p:nvSpPr>
        <p:spPr bwMode="auto">
          <a:xfrm>
            <a:off x="2845935" y="5081857"/>
            <a:ext cx="14643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生产监控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4583080" y="4887120"/>
            <a:ext cx="3972656" cy="6302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更多事后监控，少有提前预测</a:t>
            </a:r>
          </a:p>
        </p:txBody>
      </p:sp>
      <p:sp>
        <p:nvSpPr>
          <p:cNvPr id="24" name="Oval 14"/>
          <p:cNvSpPr>
            <a:spLocks noChangeArrowheads="1"/>
          </p:cNvSpPr>
          <p:nvPr/>
        </p:nvSpPr>
        <p:spPr bwMode="auto">
          <a:xfrm>
            <a:off x="1853517" y="3722487"/>
            <a:ext cx="517912" cy="47854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2811321" y="3814947"/>
            <a:ext cx="14643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能耗计量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4567348" y="3606624"/>
            <a:ext cx="5584011" cy="6302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主要到二级车间，部分已到三级车间生产设备</a:t>
            </a:r>
          </a:p>
        </p:txBody>
      </p:sp>
      <p:sp>
        <p:nvSpPr>
          <p:cNvPr id="27" name="Oval 14"/>
          <p:cNvSpPr>
            <a:spLocks noChangeArrowheads="1"/>
          </p:cNvSpPr>
          <p:nvPr/>
        </p:nvSpPr>
        <p:spPr bwMode="auto">
          <a:xfrm>
            <a:off x="1853517" y="5611066"/>
            <a:ext cx="517912" cy="47854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2832445" y="5681063"/>
            <a:ext cx="14643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信息整合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4583079" y="5569046"/>
            <a:ext cx="5471297" cy="6302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产、供、销、存等信息比较零散，没有整合，没有统一看板展示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 bwMode="auto">
          <a:xfrm>
            <a:off x="827502" y="57152"/>
            <a:ext cx="65601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MES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系统－总体目标</a:t>
            </a:r>
          </a:p>
        </p:txBody>
      </p:sp>
      <p:sp>
        <p:nvSpPr>
          <p:cNvPr id="34" name="圆角矩形 33"/>
          <p:cNvSpPr/>
          <p:nvPr/>
        </p:nvSpPr>
        <p:spPr bwMode="gray">
          <a:xfrm>
            <a:off x="4041791" y="1119303"/>
            <a:ext cx="6311576" cy="769256"/>
          </a:xfrm>
          <a:prstGeom prst="roundRect">
            <a:avLst>
              <a:gd name="adj" fmla="val 346"/>
            </a:avLst>
          </a:prstGeom>
          <a:solidFill>
            <a:srgbClr val="558ED5">
              <a:lumMod val="20000"/>
              <a:lumOff val="80000"/>
              <a:alpha val="55000"/>
            </a:srgbClr>
          </a:solidFill>
          <a:ln w="3175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wrap="square" lIns="32131" tIns="16065" rIns="32131" bIns="16065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285750" indent="-285750">
              <a:lnSpc>
                <a:spcPct val="120000"/>
              </a:lnSpc>
              <a:buClr>
                <a:srgbClr val="0070C0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rgbClr val="000000"/>
                </a:solidFill>
                <a:latin typeface="微软雅黑"/>
                <a:ea typeface="微软雅黑"/>
              </a:rPr>
              <a:t>实现自上而下，计划、排程的多层次优化，多目标的生产优化，实现多工序间协调优化</a:t>
            </a:r>
          </a:p>
        </p:txBody>
      </p:sp>
      <p:sp>
        <p:nvSpPr>
          <p:cNvPr id="35" name="圆角矩形 34"/>
          <p:cNvSpPr/>
          <p:nvPr/>
        </p:nvSpPr>
        <p:spPr bwMode="gray">
          <a:xfrm>
            <a:off x="4041793" y="3067105"/>
            <a:ext cx="6311576" cy="769256"/>
          </a:xfrm>
          <a:prstGeom prst="roundRect">
            <a:avLst>
              <a:gd name="adj" fmla="val 0"/>
            </a:avLst>
          </a:prstGeom>
          <a:solidFill>
            <a:srgbClr val="558ED5">
              <a:lumMod val="20000"/>
              <a:lumOff val="80000"/>
              <a:alpha val="55000"/>
            </a:srgbClr>
          </a:solidFill>
          <a:ln w="3175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wrap="square" lIns="32131" tIns="16065" rIns="32131" bIns="16065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285750" indent="-285750">
              <a:lnSpc>
                <a:spcPct val="120000"/>
              </a:lnSpc>
              <a:buClr>
                <a:srgbClr val="0070C0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1400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统一采集、共享设备监测数据，对监控数据进行分析、统计并实现设备报警管理</a:t>
            </a:r>
          </a:p>
          <a:p>
            <a:pPr marL="285750" indent="-285750">
              <a:lnSpc>
                <a:spcPct val="120000"/>
              </a:lnSpc>
              <a:buClr>
                <a:srgbClr val="0070C0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1400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合理安排检维修计划，以最少的资源消耗保持设备安全、经济、可靠运行</a:t>
            </a:r>
          </a:p>
        </p:txBody>
      </p:sp>
      <p:sp>
        <p:nvSpPr>
          <p:cNvPr id="36" name="圆角矩形 35"/>
          <p:cNvSpPr/>
          <p:nvPr/>
        </p:nvSpPr>
        <p:spPr bwMode="gray">
          <a:xfrm>
            <a:off x="4041793" y="2100953"/>
            <a:ext cx="6311576" cy="769256"/>
          </a:xfrm>
          <a:prstGeom prst="roundRect">
            <a:avLst>
              <a:gd name="adj" fmla="val 0"/>
            </a:avLst>
          </a:prstGeom>
          <a:solidFill>
            <a:srgbClr val="558ED5">
              <a:lumMod val="20000"/>
              <a:lumOff val="80000"/>
              <a:alpha val="55000"/>
            </a:srgbClr>
          </a:solidFill>
          <a:ln w="3175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wrap="square" lIns="32131" tIns="16065" rIns="32131" bIns="16065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285750" indent="-285750">
              <a:lnSpc>
                <a:spcPct val="120000"/>
              </a:lnSpc>
              <a:buClr>
                <a:srgbClr val="0070C0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rgbClr val="000000"/>
                </a:solidFill>
                <a:latin typeface="微软雅黑"/>
                <a:ea typeface="微软雅黑"/>
              </a:rPr>
              <a:t>对计划、排程、调度、操作执行、绩效考核的的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/>
                <a:ea typeface="微软雅黑"/>
              </a:rPr>
              <a:t>业务流程进行规范化</a:t>
            </a:r>
          </a:p>
          <a:p>
            <a:pPr marL="285750" indent="-285750">
              <a:lnSpc>
                <a:spcPct val="120000"/>
              </a:lnSpc>
              <a:buClr>
                <a:srgbClr val="0070C0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/>
                <a:ea typeface="微软雅黑"/>
              </a:rPr>
              <a:t>生产指标的提出、</a:t>
            </a:r>
            <a:r>
              <a:rPr lang="zh-CN" altLang="en-US" sz="1400" dirty="0">
                <a:solidFill>
                  <a:srgbClr val="000000"/>
                </a:solidFill>
                <a:latin typeface="微软雅黑"/>
                <a:ea typeface="微软雅黑"/>
              </a:rPr>
              <a:t>执行、偏离、控制、分析数字化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/>
                <a:ea typeface="微软雅黑"/>
              </a:rPr>
              <a:t>、实时化</a:t>
            </a:r>
            <a:endParaRPr lang="en-US" altLang="zh-CN" sz="1400" dirty="0" smtClean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285750" indent="-285750">
              <a:lnSpc>
                <a:spcPct val="120000"/>
              </a:lnSpc>
              <a:buClr>
                <a:srgbClr val="0070C0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1400" dirty="0" smtClean="0">
                <a:solidFill>
                  <a:srgbClr val="000000"/>
                </a:solidFill>
                <a:latin typeface="微软雅黑"/>
                <a:ea typeface="微软雅黑"/>
              </a:rPr>
              <a:t>RFID</a:t>
            </a:r>
            <a:r>
              <a:rPr lang="zh-CN" altLang="en-US" sz="1400" dirty="0">
                <a:solidFill>
                  <a:srgbClr val="000000"/>
                </a:solidFill>
                <a:latin typeface="微软雅黑"/>
                <a:ea typeface="微软雅黑"/>
              </a:rPr>
              <a:t>、条形码、传感器、智能设备的应用，实现生产智能化</a:t>
            </a:r>
          </a:p>
        </p:txBody>
      </p:sp>
      <p:sp>
        <p:nvSpPr>
          <p:cNvPr id="37" name="圆角矩形 36"/>
          <p:cNvSpPr/>
          <p:nvPr/>
        </p:nvSpPr>
        <p:spPr bwMode="gray">
          <a:xfrm>
            <a:off x="1648913" y="1148890"/>
            <a:ext cx="2304255" cy="739668"/>
          </a:xfrm>
          <a:prstGeom prst="roundRect">
            <a:avLst/>
          </a:prstGeom>
          <a:solidFill>
            <a:srgbClr val="0070C0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300"/>
              </a:spcAft>
            </a:pPr>
            <a:r>
              <a:rPr lang="zh-CN" altLang="en-US" sz="1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多层次生产优化与控制</a:t>
            </a:r>
          </a:p>
        </p:txBody>
      </p:sp>
      <p:sp>
        <p:nvSpPr>
          <p:cNvPr id="38" name="圆角矩形 37"/>
          <p:cNvSpPr/>
          <p:nvPr/>
        </p:nvSpPr>
        <p:spPr bwMode="gray">
          <a:xfrm>
            <a:off x="1648913" y="3093234"/>
            <a:ext cx="2304255" cy="739668"/>
          </a:xfrm>
          <a:prstGeom prst="roundRect">
            <a:avLst/>
          </a:prstGeom>
          <a:solidFill>
            <a:srgbClr val="0070C0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300"/>
              </a:spcAft>
            </a:pPr>
            <a:r>
              <a:rPr lang="zh-CN" altLang="en-US" sz="1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设备维修一体化</a:t>
            </a:r>
          </a:p>
        </p:txBody>
      </p:sp>
      <p:sp>
        <p:nvSpPr>
          <p:cNvPr id="39" name="圆角矩形 38"/>
          <p:cNvSpPr/>
          <p:nvPr/>
        </p:nvSpPr>
        <p:spPr bwMode="gray">
          <a:xfrm>
            <a:off x="1648913" y="2128811"/>
            <a:ext cx="2304255" cy="739668"/>
          </a:xfrm>
          <a:prstGeom prst="roundRect">
            <a:avLst/>
          </a:prstGeom>
          <a:solidFill>
            <a:srgbClr val="0070C0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300"/>
              </a:spcAft>
            </a:pPr>
            <a:r>
              <a:rPr lang="zh-CN" altLang="en-US" sz="1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敏捷、闭环的</a:t>
            </a:r>
            <a:endParaRPr lang="en-US" altLang="zh-CN" sz="140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algn="ctr">
              <a:spcAft>
                <a:spcPts val="300"/>
              </a:spcAft>
            </a:pPr>
            <a:r>
              <a:rPr lang="zh-CN" altLang="en-US" sz="1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生产过程管理</a:t>
            </a:r>
          </a:p>
        </p:txBody>
      </p:sp>
      <p:sp>
        <p:nvSpPr>
          <p:cNvPr id="40" name="圆角矩形 39"/>
          <p:cNvSpPr/>
          <p:nvPr/>
        </p:nvSpPr>
        <p:spPr bwMode="gray">
          <a:xfrm>
            <a:off x="4069487" y="4064253"/>
            <a:ext cx="6311576" cy="769256"/>
          </a:xfrm>
          <a:prstGeom prst="roundRect">
            <a:avLst>
              <a:gd name="adj" fmla="val 0"/>
            </a:avLst>
          </a:prstGeom>
          <a:solidFill>
            <a:srgbClr val="558ED5">
              <a:lumMod val="20000"/>
              <a:lumOff val="80000"/>
              <a:alpha val="55000"/>
            </a:srgbClr>
          </a:solidFill>
          <a:ln w="3175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wrap="square" lIns="32131" tIns="16065" rIns="32131" bIns="16065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285750" indent="-285750">
              <a:lnSpc>
                <a:spcPct val="120000"/>
              </a:lnSpc>
              <a:buClr>
                <a:srgbClr val="0070C0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/>
                <a:ea typeface="微软雅黑"/>
              </a:rPr>
              <a:t>建立</a:t>
            </a:r>
            <a:r>
              <a:rPr lang="zh-CN" altLang="en-US" sz="1400" dirty="0">
                <a:solidFill>
                  <a:srgbClr val="000000"/>
                </a:solidFill>
                <a:latin typeface="微软雅黑"/>
                <a:ea typeface="微软雅黑"/>
              </a:rPr>
              <a:t>标准化的能源管理流程和能耗指标体系，对能源进行平衡分析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/>
                <a:ea typeface="微软雅黑"/>
              </a:rPr>
              <a:t>、实现</a:t>
            </a:r>
            <a:r>
              <a:rPr lang="zh-CN" altLang="en-US" sz="1400" dirty="0">
                <a:solidFill>
                  <a:srgbClr val="000000"/>
                </a:solidFill>
                <a:latin typeface="微软雅黑"/>
                <a:ea typeface="微软雅黑"/>
              </a:rPr>
              <a:t>能源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/>
                <a:ea typeface="微软雅黑"/>
              </a:rPr>
              <a:t>优化</a:t>
            </a:r>
            <a:r>
              <a:rPr lang="zh-CN" altLang="en-US" sz="1400" dirty="0">
                <a:solidFill>
                  <a:srgbClr val="000000"/>
                </a:solidFill>
                <a:latin typeface="微软雅黑"/>
                <a:ea typeface="微软雅黑"/>
              </a:rPr>
              <a:t>利用，</a:t>
            </a:r>
          </a:p>
        </p:txBody>
      </p:sp>
      <p:sp>
        <p:nvSpPr>
          <p:cNvPr id="41" name="圆角矩形 40"/>
          <p:cNvSpPr/>
          <p:nvPr/>
        </p:nvSpPr>
        <p:spPr bwMode="gray">
          <a:xfrm>
            <a:off x="1676607" y="4088653"/>
            <a:ext cx="2304255" cy="739668"/>
          </a:xfrm>
          <a:prstGeom prst="roundRect">
            <a:avLst/>
          </a:prstGeom>
          <a:solidFill>
            <a:srgbClr val="0070C0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300"/>
              </a:spcAft>
            </a:pPr>
            <a:r>
              <a:rPr lang="zh-CN" altLang="en-US" sz="1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能源管理和优化</a:t>
            </a:r>
          </a:p>
        </p:txBody>
      </p:sp>
      <p:sp>
        <p:nvSpPr>
          <p:cNvPr id="42" name="圆角矩形 41"/>
          <p:cNvSpPr/>
          <p:nvPr/>
        </p:nvSpPr>
        <p:spPr bwMode="gray">
          <a:xfrm>
            <a:off x="4069487" y="5045903"/>
            <a:ext cx="6311576" cy="769256"/>
          </a:xfrm>
          <a:prstGeom prst="roundRect">
            <a:avLst>
              <a:gd name="adj" fmla="val 0"/>
            </a:avLst>
          </a:prstGeom>
          <a:solidFill>
            <a:srgbClr val="558ED5">
              <a:lumMod val="20000"/>
              <a:lumOff val="80000"/>
              <a:alpha val="55000"/>
            </a:srgbClr>
          </a:solidFill>
          <a:ln w="3175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wrap="square" lIns="32131" tIns="16065" rIns="32131" bIns="16065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285750" indent="-285750">
              <a:lnSpc>
                <a:spcPct val="120000"/>
              </a:lnSpc>
              <a:buClr>
                <a:srgbClr val="0070C0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rgbClr val="000000"/>
                </a:solidFill>
                <a:latin typeface="微软雅黑"/>
                <a:ea typeface="微软雅黑"/>
              </a:rPr>
              <a:t>建立</a:t>
            </a:r>
            <a:r>
              <a:rPr lang="zh-CN" altLang="zh-CN" sz="1400" dirty="0">
                <a:solidFill>
                  <a:srgbClr val="000000"/>
                </a:solidFill>
                <a:latin typeface="微软雅黑"/>
                <a:ea typeface="微软雅黑"/>
              </a:rPr>
              <a:t>质量管理流程规范</a:t>
            </a:r>
            <a:endParaRPr lang="en-US" altLang="zh-CN" sz="1400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285750" indent="-285750">
              <a:lnSpc>
                <a:spcPct val="120000"/>
              </a:lnSpc>
              <a:buClr>
                <a:srgbClr val="0070C0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rgbClr val="000000"/>
                </a:solidFill>
                <a:latin typeface="微软雅黑"/>
                <a:ea typeface="微软雅黑"/>
              </a:rPr>
              <a:t>记录产品生产全过程信息，建立追溯体系</a:t>
            </a:r>
          </a:p>
        </p:txBody>
      </p:sp>
      <p:sp>
        <p:nvSpPr>
          <p:cNvPr id="43" name="圆角矩形 42"/>
          <p:cNvSpPr/>
          <p:nvPr/>
        </p:nvSpPr>
        <p:spPr bwMode="gray">
          <a:xfrm>
            <a:off x="1676607" y="5068575"/>
            <a:ext cx="2304255" cy="739668"/>
          </a:xfrm>
          <a:prstGeom prst="roundRect">
            <a:avLst/>
          </a:prstGeom>
          <a:solidFill>
            <a:srgbClr val="0070C0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300"/>
              </a:spcAft>
            </a:pPr>
            <a:r>
              <a:rPr lang="zh-CN" altLang="en-US" sz="1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质量管理和追溯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6783" y="1043007"/>
            <a:ext cx="9257447" cy="4830566"/>
          </a:xfrm>
          <a:prstGeom prst="rect">
            <a:avLst/>
          </a:prstGeom>
        </p:spPr>
      </p:pic>
      <p:sp>
        <p:nvSpPr>
          <p:cNvPr id="14" name="文本框 5"/>
          <p:cNvSpPr txBox="1"/>
          <p:nvPr/>
        </p:nvSpPr>
        <p:spPr>
          <a:xfrm>
            <a:off x="1386039" y="5911578"/>
            <a:ext cx="1008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纺织行业信息化水平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属于生产信息化阶段，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人力介入生产的程度较深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5" name="矩形 14"/>
          <p:cNvSpPr/>
          <p:nvPr/>
        </p:nvSpPr>
        <p:spPr>
          <a:xfrm>
            <a:off x="1586783" y="4413655"/>
            <a:ext cx="1040989" cy="3448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969998" y="4866971"/>
            <a:ext cx="5656882" cy="3099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 bwMode="auto">
          <a:xfrm>
            <a:off x="827502" y="0"/>
            <a:ext cx="31952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项目背景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 bwMode="auto">
          <a:xfrm>
            <a:off x="827502" y="57152"/>
            <a:ext cx="65601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MES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系统－系统范围</a:t>
            </a:r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6815469" y="1210444"/>
            <a:ext cx="1867215" cy="588433"/>
            <a:chOff x="1" y="1"/>
            <a:chExt cx="1867268" cy="588433"/>
          </a:xfrm>
        </p:grpSpPr>
        <p:sp>
          <p:nvSpPr>
            <p:cNvPr id="4" name="椭圆 3"/>
            <p:cNvSpPr>
              <a:spLocks noChangeArrowheads="1"/>
            </p:cNvSpPr>
            <p:nvPr/>
          </p:nvSpPr>
          <p:spPr bwMode="auto">
            <a:xfrm>
              <a:off x="1" y="1"/>
              <a:ext cx="612263" cy="58843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1"/>
            <p:cNvSpPr txBox="1">
              <a:spLocks noChangeArrowheads="1"/>
            </p:cNvSpPr>
            <p:nvPr/>
          </p:nvSpPr>
          <p:spPr bwMode="auto">
            <a:xfrm>
              <a:off x="759242" y="12002"/>
              <a:ext cx="1108027" cy="5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zh-CN" sz="18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</a:t>
              </a:r>
              <a:r>
                <a:rPr lang="zh-CN" altLang="zh-CN" sz="1800" dirty="0" smtClean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</a:t>
              </a:r>
              <a:endParaRPr lang="en-US" altLang="zh-CN" sz="1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标注 5"/>
          <p:cNvSpPr/>
          <p:nvPr/>
        </p:nvSpPr>
        <p:spPr>
          <a:xfrm>
            <a:off x="2056678" y="991525"/>
            <a:ext cx="3567397" cy="5591154"/>
          </a:xfrm>
          <a:prstGeom prst="wedgeRectCallout">
            <a:avLst>
              <a:gd name="adj1" fmla="val 50387"/>
              <a:gd name="adj2" fmla="val -2006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6815469" y="1826753"/>
            <a:ext cx="1867216" cy="588433"/>
            <a:chOff x="1" y="1"/>
            <a:chExt cx="1867269" cy="588433"/>
          </a:xfrm>
        </p:grpSpPr>
        <p:sp>
          <p:nvSpPr>
            <p:cNvPr id="8" name="椭圆 3"/>
            <p:cNvSpPr>
              <a:spLocks noChangeArrowheads="1"/>
            </p:cNvSpPr>
            <p:nvPr/>
          </p:nvSpPr>
          <p:spPr bwMode="auto">
            <a:xfrm>
              <a:off x="1" y="1"/>
              <a:ext cx="612263" cy="58843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1"/>
            <p:cNvSpPr txBox="1">
              <a:spLocks noChangeArrowheads="1"/>
            </p:cNvSpPr>
            <p:nvPr/>
          </p:nvSpPr>
          <p:spPr bwMode="auto">
            <a:xfrm>
              <a:off x="759242" y="12002"/>
              <a:ext cx="1108028" cy="458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800" dirty="0" smtClean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生产作业</a:t>
              </a:r>
              <a:endParaRPr lang="en-US" altLang="zh-CN" sz="1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Group 4"/>
          <p:cNvGrpSpPr>
            <a:grpSpLocks/>
          </p:cNvGrpSpPr>
          <p:nvPr/>
        </p:nvGrpSpPr>
        <p:grpSpPr bwMode="auto">
          <a:xfrm>
            <a:off x="6815469" y="2443062"/>
            <a:ext cx="1867214" cy="588433"/>
            <a:chOff x="1" y="1"/>
            <a:chExt cx="1867267" cy="588433"/>
          </a:xfrm>
        </p:grpSpPr>
        <p:sp>
          <p:nvSpPr>
            <p:cNvPr id="11" name="椭圆 3"/>
            <p:cNvSpPr>
              <a:spLocks noChangeArrowheads="1"/>
            </p:cNvSpPr>
            <p:nvPr/>
          </p:nvSpPr>
          <p:spPr bwMode="auto">
            <a:xfrm>
              <a:off x="1" y="1"/>
              <a:ext cx="612263" cy="58843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"/>
            <p:cNvSpPr txBox="1">
              <a:spLocks noChangeArrowheads="1"/>
            </p:cNvSpPr>
            <p:nvPr/>
          </p:nvSpPr>
          <p:spPr bwMode="auto">
            <a:xfrm>
              <a:off x="759241" y="12002"/>
              <a:ext cx="1108027" cy="458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8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物料管理</a:t>
              </a:r>
              <a:endParaRPr lang="en-US" altLang="zh-CN" sz="1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Group 4"/>
          <p:cNvGrpSpPr>
            <a:grpSpLocks/>
          </p:cNvGrpSpPr>
          <p:nvPr/>
        </p:nvGrpSpPr>
        <p:grpSpPr bwMode="auto">
          <a:xfrm>
            <a:off x="6815469" y="3059371"/>
            <a:ext cx="1867214" cy="588433"/>
            <a:chOff x="1" y="1"/>
            <a:chExt cx="1867267" cy="588433"/>
          </a:xfrm>
        </p:grpSpPr>
        <p:sp>
          <p:nvSpPr>
            <p:cNvPr id="14" name="椭圆 3"/>
            <p:cNvSpPr>
              <a:spLocks noChangeArrowheads="1"/>
            </p:cNvSpPr>
            <p:nvPr/>
          </p:nvSpPr>
          <p:spPr bwMode="auto">
            <a:xfrm>
              <a:off x="1" y="1"/>
              <a:ext cx="612263" cy="58843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"/>
            <p:cNvSpPr txBox="1">
              <a:spLocks noChangeArrowheads="1"/>
            </p:cNvSpPr>
            <p:nvPr/>
          </p:nvSpPr>
          <p:spPr bwMode="auto">
            <a:xfrm>
              <a:off x="759241" y="12002"/>
              <a:ext cx="1108027" cy="458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8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质量管理</a:t>
              </a:r>
              <a:endParaRPr lang="en-US" altLang="zh-CN" sz="1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Group 4"/>
          <p:cNvGrpSpPr>
            <a:grpSpLocks/>
          </p:cNvGrpSpPr>
          <p:nvPr/>
        </p:nvGrpSpPr>
        <p:grpSpPr bwMode="auto">
          <a:xfrm>
            <a:off x="6815469" y="3687681"/>
            <a:ext cx="1867214" cy="588433"/>
            <a:chOff x="1" y="1"/>
            <a:chExt cx="1867267" cy="588433"/>
          </a:xfrm>
        </p:grpSpPr>
        <p:sp>
          <p:nvSpPr>
            <p:cNvPr id="17" name="椭圆 3"/>
            <p:cNvSpPr>
              <a:spLocks noChangeArrowheads="1"/>
            </p:cNvSpPr>
            <p:nvPr/>
          </p:nvSpPr>
          <p:spPr bwMode="auto">
            <a:xfrm>
              <a:off x="1" y="1"/>
              <a:ext cx="612263" cy="58843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"/>
            <p:cNvSpPr txBox="1">
              <a:spLocks noChangeArrowheads="1"/>
            </p:cNvSpPr>
            <p:nvPr/>
          </p:nvSpPr>
          <p:spPr bwMode="auto">
            <a:xfrm>
              <a:off x="759241" y="12002"/>
              <a:ext cx="1108027" cy="458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8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能源管理</a:t>
              </a:r>
              <a:endParaRPr lang="en-US" altLang="zh-CN" sz="1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Group 4"/>
          <p:cNvGrpSpPr>
            <a:grpSpLocks/>
          </p:cNvGrpSpPr>
          <p:nvPr/>
        </p:nvGrpSpPr>
        <p:grpSpPr bwMode="auto">
          <a:xfrm>
            <a:off x="6815469" y="4303990"/>
            <a:ext cx="1867214" cy="588433"/>
            <a:chOff x="1" y="1"/>
            <a:chExt cx="1867267" cy="588433"/>
          </a:xfrm>
        </p:grpSpPr>
        <p:sp>
          <p:nvSpPr>
            <p:cNvPr id="20" name="椭圆 3"/>
            <p:cNvSpPr>
              <a:spLocks noChangeArrowheads="1"/>
            </p:cNvSpPr>
            <p:nvPr/>
          </p:nvSpPr>
          <p:spPr bwMode="auto">
            <a:xfrm>
              <a:off x="1" y="1"/>
              <a:ext cx="612263" cy="58843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1"/>
            <p:cNvSpPr txBox="1">
              <a:spLocks noChangeArrowheads="1"/>
            </p:cNvSpPr>
            <p:nvPr/>
          </p:nvSpPr>
          <p:spPr bwMode="auto">
            <a:xfrm>
              <a:off x="759241" y="12002"/>
              <a:ext cx="1108027" cy="458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8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设备管理</a:t>
              </a:r>
              <a:endParaRPr lang="en-US" altLang="zh-CN" sz="1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Group 4"/>
          <p:cNvGrpSpPr>
            <a:grpSpLocks/>
          </p:cNvGrpSpPr>
          <p:nvPr/>
        </p:nvGrpSpPr>
        <p:grpSpPr bwMode="auto">
          <a:xfrm>
            <a:off x="6815469" y="4920299"/>
            <a:ext cx="1867215" cy="588433"/>
            <a:chOff x="1" y="1"/>
            <a:chExt cx="1867269" cy="588433"/>
          </a:xfrm>
        </p:grpSpPr>
        <p:sp>
          <p:nvSpPr>
            <p:cNvPr id="24" name="椭圆 3"/>
            <p:cNvSpPr>
              <a:spLocks noChangeArrowheads="1"/>
            </p:cNvSpPr>
            <p:nvPr/>
          </p:nvSpPr>
          <p:spPr bwMode="auto">
            <a:xfrm>
              <a:off x="1" y="1"/>
              <a:ext cx="612263" cy="58843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1"/>
            <p:cNvSpPr txBox="1">
              <a:spLocks noChangeArrowheads="1"/>
            </p:cNvSpPr>
            <p:nvPr/>
          </p:nvSpPr>
          <p:spPr bwMode="auto">
            <a:xfrm>
              <a:off x="759242" y="12002"/>
              <a:ext cx="1108028" cy="458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800" dirty="0" smtClean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绩效管理</a:t>
              </a:r>
              <a:endParaRPr lang="en-US" altLang="zh-CN" sz="1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6815469" y="5536608"/>
            <a:ext cx="1867215" cy="588433"/>
            <a:chOff x="1" y="1"/>
            <a:chExt cx="1867269" cy="588433"/>
          </a:xfrm>
        </p:grpSpPr>
        <p:sp>
          <p:nvSpPr>
            <p:cNvPr id="27" name="椭圆 3"/>
            <p:cNvSpPr>
              <a:spLocks noChangeArrowheads="1"/>
            </p:cNvSpPr>
            <p:nvPr/>
          </p:nvSpPr>
          <p:spPr bwMode="auto">
            <a:xfrm>
              <a:off x="1" y="1"/>
              <a:ext cx="612263" cy="58843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08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1"/>
            <p:cNvSpPr txBox="1">
              <a:spLocks noChangeArrowheads="1"/>
            </p:cNvSpPr>
            <p:nvPr/>
          </p:nvSpPr>
          <p:spPr bwMode="auto">
            <a:xfrm>
              <a:off x="759242" y="12002"/>
              <a:ext cx="1108028" cy="458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800" dirty="0" smtClean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告警管理</a:t>
              </a:r>
              <a:endParaRPr lang="en-US" altLang="zh-CN" sz="1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文本框 5"/>
          <p:cNvSpPr txBox="1"/>
          <p:nvPr/>
        </p:nvSpPr>
        <p:spPr>
          <a:xfrm>
            <a:off x="2056677" y="1127576"/>
            <a:ext cx="3420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大业务模块，</a:t>
            </a:r>
            <a:r>
              <a:rPr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多项业务功能</a:t>
            </a:r>
          </a:p>
        </p:txBody>
      </p:sp>
      <p:sp>
        <p:nvSpPr>
          <p:cNvPr id="33" name="矩形 32"/>
          <p:cNvSpPr/>
          <p:nvPr/>
        </p:nvSpPr>
        <p:spPr>
          <a:xfrm>
            <a:off x="2056677" y="2083575"/>
            <a:ext cx="3336509" cy="2769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  <a:tabLst>
                <a:tab pos="457200" algn="l"/>
              </a:tabLst>
            </a:pPr>
            <a:r>
              <a:rPr lang="zh-CN" altLang="en-US" sz="16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基于物联网（</a:t>
            </a:r>
            <a:r>
              <a:rPr lang="en-US" altLang="zh-CN" sz="16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RFID</a:t>
            </a:r>
            <a:r>
              <a:rPr lang="zh-CN" altLang="en-US" sz="16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、条形码等）</a:t>
            </a:r>
            <a:r>
              <a:rPr lang="zh-CN" altLang="en-US" sz="16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、传感器</a:t>
            </a:r>
            <a:r>
              <a:rPr lang="zh-CN" altLang="en-US" sz="16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、智能设备的应用</a:t>
            </a:r>
            <a:endParaRPr lang="en-US" altLang="zh-CN" sz="16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  <a:tabLst>
                <a:tab pos="457200" algn="l"/>
              </a:tabLst>
            </a:pPr>
            <a:r>
              <a:rPr lang="zh-CN" altLang="en-US" sz="16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建立计算机闭环自动控制系统，对生产线各个环节准确跟踪、监测</a:t>
            </a:r>
            <a:endParaRPr lang="en-US" altLang="zh-CN" sz="16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  <a:tabLst>
                <a:tab pos="457200" algn="l"/>
              </a:tabLst>
            </a:pPr>
            <a:r>
              <a:rPr lang="zh-CN" altLang="en-US" sz="16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提供生产过程质量、安全的追踪和回溯以及各种专业化管理分析</a:t>
            </a:r>
            <a:endParaRPr lang="en-US" altLang="zh-CN" sz="16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  <a:tabLst>
                <a:tab pos="457200" algn="l"/>
              </a:tabLst>
            </a:pPr>
            <a:r>
              <a:rPr lang="zh-CN" altLang="en-US" sz="16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同时为生产经营层（</a:t>
            </a:r>
            <a:r>
              <a:rPr lang="en-US" altLang="zh-CN" sz="16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ERP</a:t>
            </a:r>
            <a:r>
              <a:rPr lang="zh-CN" altLang="en-US" sz="16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系统）提供及时、准确的生产数据</a:t>
            </a:r>
            <a:endParaRPr lang="en-US" altLang="zh-CN" sz="16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 bwMode="auto">
          <a:xfrm>
            <a:off x="827502" y="57152"/>
            <a:ext cx="65601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MES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系统－系统界面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18817"/>
            <a:ext cx="11133137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150" y="1047455"/>
            <a:ext cx="10694987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02" y="1766752"/>
            <a:ext cx="11038095" cy="4857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 bwMode="auto">
          <a:xfrm>
            <a:off x="827502" y="57152"/>
            <a:ext cx="65601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MES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系统－系统界面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="" xmlns:a16="http://schemas.microsoft.com/office/drawing/2014/main" id="{19FBAF54-0631-488D-A4A6-376CFBB51B4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63871"/>
            <a:ext cx="12192000" cy="5105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62" y="1727584"/>
            <a:ext cx="3514978" cy="4960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998" y="1727584"/>
            <a:ext cx="3098979" cy="49608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1530460" y="2906362"/>
            <a:ext cx="3202176" cy="510209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9524533" y="1843990"/>
            <a:ext cx="695444" cy="353682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右箭头 10"/>
          <p:cNvSpPr/>
          <p:nvPr/>
        </p:nvSpPr>
        <p:spPr bwMode="gray">
          <a:xfrm>
            <a:off x="5514465" y="3723352"/>
            <a:ext cx="978408" cy="484632"/>
          </a:xfrm>
          <a:prstGeom prst="rightArrow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80000" tIns="46800" rIns="72000" bIns="46800" rtlCol="0" anchor="ctr"/>
          <a:lstStyle/>
          <a:p>
            <a:pPr algn="ctr"/>
            <a:endParaRPr lang="zh-CN" altLang="en-US" sz="1800" dirty="0">
              <a:solidFill>
                <a:srgbClr val="3333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527763" y="4984543"/>
            <a:ext cx="3202176" cy="510209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="" xmlns:a16="http://schemas.microsoft.com/office/drawing/2014/main" id="{DD7A4D2F-62CE-4E49-BA36-7CB16D70F57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13741"/>
            <a:ext cx="12192000" cy="560715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 bwMode="auto">
          <a:xfrm>
            <a:off x="827502" y="57152"/>
            <a:ext cx="65601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MES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系统－系统界面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="" xmlns:a16="http://schemas.microsoft.com/office/drawing/2014/main" id="{64D56C67-6E0F-4126-B996-9127B7A5646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3803" y="1068854"/>
            <a:ext cx="10344150" cy="429577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="" xmlns:a16="http://schemas.microsoft.com/office/drawing/2014/main" id="{9C4DC654-6868-4CB3-B60D-602CE5F09A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48" y="1056641"/>
            <a:ext cx="3263264" cy="5801359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="" xmlns:a16="http://schemas.microsoft.com/office/drawing/2014/main" id="{77AA0775-BD29-44A2-8182-B46258E574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907" y="1056640"/>
            <a:ext cx="3263264" cy="580135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="" xmlns:a16="http://schemas.microsoft.com/office/drawing/2014/main" id="{362BF22E-57C1-4E9B-BB68-F658CF3CA6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267" y="1056640"/>
            <a:ext cx="3263265" cy="5801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 bwMode="auto">
          <a:xfrm>
            <a:off x="827502" y="57152"/>
            <a:ext cx="65601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MES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系统－系统界面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18817"/>
            <a:ext cx="12192000" cy="4933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115" y="838202"/>
            <a:ext cx="11935885" cy="4614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6115" y="1680867"/>
            <a:ext cx="1193588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 bwMode="auto">
          <a:xfrm>
            <a:off x="1143001" y="5715000"/>
            <a:ext cx="995838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0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支持告警规则定义、告警信息模板配置、告警信息通知策略、告警信息查询、异常处理等功能，支持系统消息、短信提示、声光告警等多种告警形式。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50236" y="468339"/>
            <a:ext cx="3941764" cy="6389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TextBox 22"/>
          <p:cNvSpPr txBox="1"/>
          <p:nvPr/>
        </p:nvSpPr>
        <p:spPr bwMode="auto">
          <a:xfrm>
            <a:off x="827502" y="57152"/>
            <a:ext cx="65601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MES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系统－终端设备</a:t>
            </a:r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30550" y="468339"/>
            <a:ext cx="4057650" cy="6389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68339"/>
            <a:ext cx="3746500" cy="6389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30550" y="3723020"/>
            <a:ext cx="4057650" cy="3134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50237" y="4505671"/>
            <a:ext cx="3941764" cy="2352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 bwMode="auto">
          <a:xfrm>
            <a:off x="827502" y="57152"/>
            <a:ext cx="65601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MES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系统－实施效果</a:t>
            </a:r>
          </a:p>
        </p:txBody>
      </p:sp>
      <p:sp>
        <p:nvSpPr>
          <p:cNvPr id="3" name="Shape 1816"/>
          <p:cNvSpPr/>
          <p:nvPr/>
        </p:nvSpPr>
        <p:spPr>
          <a:xfrm>
            <a:off x="5963765" y="915306"/>
            <a:ext cx="4444218" cy="1435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1219170">
              <a:defRPr sz="3200">
                <a:solidFill>
                  <a:srgbClr val="FFFFFF"/>
                </a:solidFill>
              </a:defRPr>
            </a:pPr>
            <a:endParaRPr sz="4267" kern="0">
              <a:solidFill>
                <a:schemeClr val="tx1"/>
              </a:solidFill>
              <a:latin typeface="Raleway"/>
              <a:cs typeface="Raleway"/>
            </a:endParaRPr>
          </a:p>
        </p:txBody>
      </p:sp>
      <p:sp>
        <p:nvSpPr>
          <p:cNvPr id="4" name="Freeform 11"/>
          <p:cNvSpPr>
            <a:spLocks/>
          </p:cNvSpPr>
          <p:nvPr/>
        </p:nvSpPr>
        <p:spPr bwMode="auto">
          <a:xfrm>
            <a:off x="9045587" y="1626042"/>
            <a:ext cx="1349796" cy="699666"/>
          </a:xfrm>
          <a:custGeom>
            <a:avLst/>
            <a:gdLst>
              <a:gd name="T0" fmla="*/ 823 w 823"/>
              <a:gd name="T1" fmla="*/ 0 h 587"/>
              <a:gd name="T2" fmla="*/ 311 w 823"/>
              <a:gd name="T3" fmla="*/ 0 h 587"/>
              <a:gd name="T4" fmla="*/ 0 w 823"/>
              <a:gd name="T5" fmla="*/ 587 h 587"/>
              <a:gd name="T6" fmla="*/ 823 w 823"/>
              <a:gd name="T7" fmla="*/ 587 h 587"/>
              <a:gd name="T8" fmla="*/ 823 w 823"/>
              <a:gd name="T9" fmla="*/ 0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3" h="587">
                <a:moveTo>
                  <a:pt x="823" y="0"/>
                </a:moveTo>
                <a:lnTo>
                  <a:pt x="311" y="0"/>
                </a:lnTo>
                <a:lnTo>
                  <a:pt x="0" y="587"/>
                </a:lnTo>
                <a:lnTo>
                  <a:pt x="823" y="587"/>
                </a:lnTo>
                <a:lnTo>
                  <a:pt x="82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1467" kern="0">
              <a:solidFill>
                <a:schemeClr val="tx1"/>
              </a:solidFill>
            </a:endParaRPr>
          </a:p>
        </p:txBody>
      </p:sp>
      <p:sp>
        <p:nvSpPr>
          <p:cNvPr id="5" name="Rectangle 117"/>
          <p:cNvSpPr/>
          <p:nvPr/>
        </p:nvSpPr>
        <p:spPr>
          <a:xfrm>
            <a:off x="9704804" y="1750358"/>
            <a:ext cx="566181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/>
            <a:r>
              <a:rPr lang="en-US" sz="2667" b="1" kern="0" dirty="0">
                <a:solidFill>
                  <a:schemeClr val="tx1"/>
                </a:solidFill>
                <a:latin typeface="Raleway" panose="020B0003030101060003" pitchFamily="34" charset="0"/>
              </a:rPr>
              <a:t>0</a:t>
            </a:r>
            <a:r>
              <a:rPr lang="en-US" altLang="zh-CN" sz="2667" b="1" kern="0" dirty="0">
                <a:solidFill>
                  <a:schemeClr val="tx1"/>
                </a:solidFill>
                <a:latin typeface="Raleway" panose="020B0003030101060003" pitchFamily="34" charset="0"/>
              </a:rPr>
              <a:t>2</a:t>
            </a:r>
            <a:endParaRPr lang="en-US" sz="3200" b="1" kern="0" dirty="0">
              <a:solidFill>
                <a:schemeClr val="tx1"/>
              </a:solidFill>
              <a:latin typeface="Raleway" panose="020B0003030101060003" pitchFamily="34" charset="0"/>
            </a:endParaRPr>
          </a:p>
        </p:txBody>
      </p:sp>
      <p:sp>
        <p:nvSpPr>
          <p:cNvPr id="6" name="Shape 1816"/>
          <p:cNvSpPr/>
          <p:nvPr/>
        </p:nvSpPr>
        <p:spPr>
          <a:xfrm>
            <a:off x="1395773" y="4469432"/>
            <a:ext cx="4373737" cy="193572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1219170">
              <a:defRPr sz="3200">
                <a:solidFill>
                  <a:srgbClr val="FFFFFF"/>
                </a:solidFill>
              </a:defRPr>
            </a:pPr>
            <a:endParaRPr sz="4267" kern="0">
              <a:solidFill>
                <a:schemeClr val="tx1"/>
              </a:solidFill>
              <a:latin typeface="Raleway"/>
              <a:cs typeface="Raleway"/>
            </a:endParaRPr>
          </a:p>
        </p:txBody>
      </p:sp>
      <p:sp>
        <p:nvSpPr>
          <p:cNvPr id="7" name="Freeform 11"/>
          <p:cNvSpPr>
            <a:spLocks/>
          </p:cNvSpPr>
          <p:nvPr/>
        </p:nvSpPr>
        <p:spPr bwMode="auto">
          <a:xfrm>
            <a:off x="4439163" y="5604229"/>
            <a:ext cx="1349796" cy="769275"/>
          </a:xfrm>
          <a:custGeom>
            <a:avLst/>
            <a:gdLst>
              <a:gd name="T0" fmla="*/ 823 w 823"/>
              <a:gd name="T1" fmla="*/ 0 h 587"/>
              <a:gd name="T2" fmla="*/ 311 w 823"/>
              <a:gd name="T3" fmla="*/ 0 h 587"/>
              <a:gd name="T4" fmla="*/ 0 w 823"/>
              <a:gd name="T5" fmla="*/ 587 h 587"/>
              <a:gd name="T6" fmla="*/ 823 w 823"/>
              <a:gd name="T7" fmla="*/ 587 h 587"/>
              <a:gd name="T8" fmla="*/ 823 w 823"/>
              <a:gd name="T9" fmla="*/ 0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3" h="587">
                <a:moveTo>
                  <a:pt x="823" y="0"/>
                </a:moveTo>
                <a:lnTo>
                  <a:pt x="311" y="0"/>
                </a:lnTo>
                <a:lnTo>
                  <a:pt x="0" y="587"/>
                </a:lnTo>
                <a:lnTo>
                  <a:pt x="823" y="587"/>
                </a:lnTo>
                <a:lnTo>
                  <a:pt x="82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1467" kern="0">
              <a:solidFill>
                <a:schemeClr val="tx1"/>
              </a:solidFill>
            </a:endParaRPr>
          </a:p>
        </p:txBody>
      </p:sp>
      <p:sp>
        <p:nvSpPr>
          <p:cNvPr id="8" name="Rectangle 56"/>
          <p:cNvSpPr/>
          <p:nvPr/>
        </p:nvSpPr>
        <p:spPr>
          <a:xfrm>
            <a:off x="5098380" y="5728581"/>
            <a:ext cx="566181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/>
            <a:r>
              <a:rPr lang="en-US" sz="2667" b="1" kern="0" dirty="0">
                <a:solidFill>
                  <a:schemeClr val="tx1"/>
                </a:solidFill>
                <a:latin typeface="Raleway" panose="020B0003030101060003" pitchFamily="34" charset="0"/>
              </a:rPr>
              <a:t>0</a:t>
            </a:r>
            <a:r>
              <a:rPr lang="en-US" altLang="zh-CN" sz="2667" b="1" kern="0" dirty="0">
                <a:solidFill>
                  <a:schemeClr val="tx1"/>
                </a:solidFill>
                <a:latin typeface="Raleway" panose="020B0003030101060003" pitchFamily="34" charset="0"/>
              </a:rPr>
              <a:t>5</a:t>
            </a:r>
            <a:endParaRPr lang="en-US" sz="3200" b="1" kern="0" dirty="0">
              <a:solidFill>
                <a:schemeClr val="tx1"/>
              </a:solidFill>
              <a:latin typeface="Raleway" panose="020B0003030101060003" pitchFamily="34" charset="0"/>
            </a:endParaRPr>
          </a:p>
        </p:txBody>
      </p:sp>
      <p:sp>
        <p:nvSpPr>
          <p:cNvPr id="9" name="Shape 1816"/>
          <p:cNvSpPr/>
          <p:nvPr/>
        </p:nvSpPr>
        <p:spPr>
          <a:xfrm>
            <a:off x="5948744" y="4481501"/>
            <a:ext cx="4453507" cy="192365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1219170">
              <a:defRPr sz="3200">
                <a:solidFill>
                  <a:srgbClr val="FFFFFF"/>
                </a:solidFill>
              </a:defRPr>
            </a:pPr>
            <a:endParaRPr sz="4267" kern="0">
              <a:solidFill>
                <a:schemeClr val="tx1"/>
              </a:solidFill>
              <a:latin typeface="Raleway"/>
              <a:cs typeface="Raleway"/>
            </a:endParaRPr>
          </a:p>
        </p:txBody>
      </p:sp>
      <p:sp>
        <p:nvSpPr>
          <p:cNvPr id="10" name="Freeform 11"/>
          <p:cNvSpPr>
            <a:spLocks/>
          </p:cNvSpPr>
          <p:nvPr/>
        </p:nvSpPr>
        <p:spPr bwMode="auto">
          <a:xfrm>
            <a:off x="9039229" y="5589234"/>
            <a:ext cx="1349797" cy="769700"/>
          </a:xfrm>
          <a:custGeom>
            <a:avLst/>
            <a:gdLst>
              <a:gd name="T0" fmla="*/ 823 w 823"/>
              <a:gd name="T1" fmla="*/ 0 h 587"/>
              <a:gd name="T2" fmla="*/ 311 w 823"/>
              <a:gd name="T3" fmla="*/ 0 h 587"/>
              <a:gd name="T4" fmla="*/ 0 w 823"/>
              <a:gd name="T5" fmla="*/ 587 h 587"/>
              <a:gd name="T6" fmla="*/ 823 w 823"/>
              <a:gd name="T7" fmla="*/ 587 h 587"/>
              <a:gd name="T8" fmla="*/ 823 w 823"/>
              <a:gd name="T9" fmla="*/ 0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3" h="587">
                <a:moveTo>
                  <a:pt x="823" y="0"/>
                </a:moveTo>
                <a:lnTo>
                  <a:pt x="311" y="0"/>
                </a:lnTo>
                <a:lnTo>
                  <a:pt x="0" y="587"/>
                </a:lnTo>
                <a:lnTo>
                  <a:pt x="823" y="587"/>
                </a:lnTo>
                <a:lnTo>
                  <a:pt x="82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1467" kern="0">
              <a:solidFill>
                <a:schemeClr val="tx1"/>
              </a:solidFill>
            </a:endParaRPr>
          </a:p>
        </p:txBody>
      </p:sp>
      <p:sp>
        <p:nvSpPr>
          <p:cNvPr id="11" name="Rectangle 58"/>
          <p:cNvSpPr/>
          <p:nvPr/>
        </p:nvSpPr>
        <p:spPr>
          <a:xfrm>
            <a:off x="9698446" y="5705526"/>
            <a:ext cx="566181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/>
            <a:r>
              <a:rPr lang="en-US" sz="2667" b="1" kern="0" dirty="0">
                <a:solidFill>
                  <a:schemeClr val="tx1"/>
                </a:solidFill>
                <a:latin typeface="Raleway" panose="020B0003030101060003" pitchFamily="34" charset="0"/>
              </a:rPr>
              <a:t>0</a:t>
            </a:r>
            <a:r>
              <a:rPr lang="en-US" altLang="zh-CN" sz="2667" b="1" kern="0" dirty="0">
                <a:solidFill>
                  <a:schemeClr val="tx1"/>
                </a:solidFill>
                <a:latin typeface="Raleway" panose="020B0003030101060003" pitchFamily="34" charset="0"/>
              </a:rPr>
              <a:t>6</a:t>
            </a:r>
            <a:endParaRPr lang="en-US" sz="3200" b="1" kern="0" dirty="0">
              <a:solidFill>
                <a:schemeClr val="tx1"/>
              </a:solidFill>
              <a:latin typeface="Raleway" panose="020B0003030101060003" pitchFamily="34" charset="0"/>
            </a:endParaRPr>
          </a:p>
        </p:txBody>
      </p:sp>
      <p:sp>
        <p:nvSpPr>
          <p:cNvPr id="12" name="Shape 1816"/>
          <p:cNvSpPr/>
          <p:nvPr/>
        </p:nvSpPr>
        <p:spPr>
          <a:xfrm>
            <a:off x="1406832" y="859186"/>
            <a:ext cx="4371880" cy="15286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1219170">
              <a:defRPr sz="3200">
                <a:solidFill>
                  <a:srgbClr val="FFFFFF"/>
                </a:solidFill>
              </a:defRPr>
            </a:pPr>
            <a:endParaRPr sz="4267" kern="0">
              <a:solidFill>
                <a:schemeClr val="tx1"/>
              </a:solidFill>
              <a:latin typeface="Raleway"/>
              <a:cs typeface="Raleway"/>
            </a:endParaRPr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4365553" y="1612594"/>
            <a:ext cx="1417804" cy="774985"/>
          </a:xfrm>
          <a:custGeom>
            <a:avLst/>
            <a:gdLst>
              <a:gd name="T0" fmla="*/ 823 w 823"/>
              <a:gd name="T1" fmla="*/ 0 h 587"/>
              <a:gd name="T2" fmla="*/ 311 w 823"/>
              <a:gd name="T3" fmla="*/ 0 h 587"/>
              <a:gd name="T4" fmla="*/ 0 w 823"/>
              <a:gd name="T5" fmla="*/ 587 h 587"/>
              <a:gd name="T6" fmla="*/ 823 w 823"/>
              <a:gd name="T7" fmla="*/ 587 h 587"/>
              <a:gd name="T8" fmla="*/ 823 w 823"/>
              <a:gd name="T9" fmla="*/ 0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3" h="587">
                <a:moveTo>
                  <a:pt x="823" y="0"/>
                </a:moveTo>
                <a:lnTo>
                  <a:pt x="311" y="0"/>
                </a:lnTo>
                <a:lnTo>
                  <a:pt x="0" y="587"/>
                </a:lnTo>
                <a:lnTo>
                  <a:pt x="823" y="587"/>
                </a:lnTo>
                <a:lnTo>
                  <a:pt x="82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1467" kern="0">
              <a:solidFill>
                <a:schemeClr val="tx1"/>
              </a:solidFill>
            </a:endParaRPr>
          </a:p>
        </p:txBody>
      </p:sp>
      <p:sp>
        <p:nvSpPr>
          <p:cNvPr id="14" name="Rectangle 35"/>
          <p:cNvSpPr/>
          <p:nvPr/>
        </p:nvSpPr>
        <p:spPr>
          <a:xfrm>
            <a:off x="5092780" y="1736911"/>
            <a:ext cx="566181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/>
            <a:r>
              <a:rPr lang="en-US" sz="2667" b="1" kern="0" dirty="0">
                <a:solidFill>
                  <a:schemeClr val="tx1"/>
                </a:solidFill>
                <a:latin typeface="Raleway" panose="020B0003030101060003" pitchFamily="34" charset="0"/>
              </a:rPr>
              <a:t>0</a:t>
            </a:r>
            <a:r>
              <a:rPr lang="en-US" altLang="zh-CN" sz="2667" b="1" kern="0" dirty="0">
                <a:solidFill>
                  <a:schemeClr val="tx1"/>
                </a:solidFill>
                <a:latin typeface="Raleway" panose="020B0003030101060003" pitchFamily="34" charset="0"/>
              </a:rPr>
              <a:t>1</a:t>
            </a:r>
            <a:endParaRPr lang="en-US" sz="3200" b="1" kern="0" dirty="0">
              <a:solidFill>
                <a:schemeClr val="tx1"/>
              </a:solidFill>
              <a:latin typeface="Raleway" panose="020B0003030101060003" pitchFamily="34" charset="0"/>
            </a:endParaRPr>
          </a:p>
        </p:txBody>
      </p:sp>
      <p:sp>
        <p:nvSpPr>
          <p:cNvPr id="15" name="Shape 1816"/>
          <p:cNvSpPr/>
          <p:nvPr/>
        </p:nvSpPr>
        <p:spPr>
          <a:xfrm>
            <a:off x="1397524" y="2487042"/>
            <a:ext cx="4381188" cy="18809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1219170">
              <a:defRPr sz="3200">
                <a:solidFill>
                  <a:srgbClr val="FFFFFF"/>
                </a:solidFill>
              </a:defRPr>
            </a:pPr>
            <a:endParaRPr sz="4267" kern="0">
              <a:solidFill>
                <a:schemeClr val="tx1"/>
              </a:solidFill>
              <a:latin typeface="Raleway"/>
              <a:cs typeface="Raleway"/>
            </a:endParaRPr>
          </a:p>
        </p:txBody>
      </p:sp>
      <p:sp>
        <p:nvSpPr>
          <p:cNvPr id="16" name="Freeform 11"/>
          <p:cNvSpPr>
            <a:spLocks/>
          </p:cNvSpPr>
          <p:nvPr/>
        </p:nvSpPr>
        <p:spPr bwMode="auto">
          <a:xfrm>
            <a:off x="4374128" y="3540011"/>
            <a:ext cx="1417804" cy="812077"/>
          </a:xfrm>
          <a:custGeom>
            <a:avLst/>
            <a:gdLst>
              <a:gd name="T0" fmla="*/ 823 w 823"/>
              <a:gd name="T1" fmla="*/ 0 h 587"/>
              <a:gd name="T2" fmla="*/ 311 w 823"/>
              <a:gd name="T3" fmla="*/ 0 h 587"/>
              <a:gd name="T4" fmla="*/ 0 w 823"/>
              <a:gd name="T5" fmla="*/ 587 h 587"/>
              <a:gd name="T6" fmla="*/ 823 w 823"/>
              <a:gd name="T7" fmla="*/ 587 h 587"/>
              <a:gd name="T8" fmla="*/ 823 w 823"/>
              <a:gd name="T9" fmla="*/ 0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3" h="587">
                <a:moveTo>
                  <a:pt x="823" y="0"/>
                </a:moveTo>
                <a:lnTo>
                  <a:pt x="311" y="0"/>
                </a:lnTo>
                <a:lnTo>
                  <a:pt x="0" y="587"/>
                </a:lnTo>
                <a:lnTo>
                  <a:pt x="823" y="587"/>
                </a:lnTo>
                <a:lnTo>
                  <a:pt x="8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1467" kern="0">
              <a:solidFill>
                <a:schemeClr val="tx1"/>
              </a:solidFill>
            </a:endParaRPr>
          </a:p>
        </p:txBody>
      </p:sp>
      <p:sp>
        <p:nvSpPr>
          <p:cNvPr id="17" name="Rectangle 45"/>
          <p:cNvSpPr/>
          <p:nvPr/>
        </p:nvSpPr>
        <p:spPr>
          <a:xfrm>
            <a:off x="5101354" y="3695490"/>
            <a:ext cx="566181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/>
            <a:r>
              <a:rPr lang="en-US" sz="2667" b="1" kern="0" dirty="0">
                <a:solidFill>
                  <a:schemeClr val="tx1"/>
                </a:solidFill>
                <a:latin typeface="Raleway" panose="020B0003030101060003" pitchFamily="34" charset="0"/>
              </a:rPr>
              <a:t>0</a:t>
            </a:r>
            <a:r>
              <a:rPr lang="en-US" altLang="zh-CN" sz="2667" b="1" kern="0" dirty="0">
                <a:solidFill>
                  <a:schemeClr val="tx1"/>
                </a:solidFill>
                <a:latin typeface="Raleway" panose="020B0003030101060003" pitchFamily="34" charset="0"/>
              </a:rPr>
              <a:t>3</a:t>
            </a:r>
            <a:endParaRPr lang="en-US" sz="3200" b="1" kern="0" dirty="0">
              <a:solidFill>
                <a:schemeClr val="tx1"/>
              </a:solidFill>
              <a:latin typeface="Raleway" panose="020B0003030101060003" pitchFamily="34" charset="0"/>
            </a:endParaRPr>
          </a:p>
        </p:txBody>
      </p:sp>
      <p:sp>
        <p:nvSpPr>
          <p:cNvPr id="18" name="Shape 1816"/>
          <p:cNvSpPr/>
          <p:nvPr/>
        </p:nvSpPr>
        <p:spPr>
          <a:xfrm>
            <a:off x="5959886" y="2459534"/>
            <a:ext cx="4442365" cy="19149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1219170">
              <a:defRPr sz="3200">
                <a:solidFill>
                  <a:srgbClr val="FFFFFF"/>
                </a:solidFill>
              </a:defRPr>
            </a:pPr>
            <a:endParaRPr sz="4267" kern="0">
              <a:solidFill>
                <a:schemeClr val="tx1"/>
              </a:solidFill>
              <a:latin typeface="Raleway"/>
              <a:cs typeface="Raleway"/>
            </a:endParaRPr>
          </a:p>
        </p:txBody>
      </p:sp>
      <p:sp>
        <p:nvSpPr>
          <p:cNvPr id="19" name="Freeform 11"/>
          <p:cNvSpPr>
            <a:spLocks/>
          </p:cNvSpPr>
          <p:nvPr/>
        </p:nvSpPr>
        <p:spPr bwMode="auto">
          <a:xfrm>
            <a:off x="8977577" y="3558652"/>
            <a:ext cx="1417805" cy="796060"/>
          </a:xfrm>
          <a:custGeom>
            <a:avLst/>
            <a:gdLst>
              <a:gd name="T0" fmla="*/ 823 w 823"/>
              <a:gd name="T1" fmla="*/ 0 h 587"/>
              <a:gd name="T2" fmla="*/ 311 w 823"/>
              <a:gd name="T3" fmla="*/ 0 h 587"/>
              <a:gd name="T4" fmla="*/ 0 w 823"/>
              <a:gd name="T5" fmla="*/ 587 h 587"/>
              <a:gd name="T6" fmla="*/ 823 w 823"/>
              <a:gd name="T7" fmla="*/ 587 h 587"/>
              <a:gd name="T8" fmla="*/ 823 w 823"/>
              <a:gd name="T9" fmla="*/ 0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3" h="587">
                <a:moveTo>
                  <a:pt x="823" y="0"/>
                </a:moveTo>
                <a:lnTo>
                  <a:pt x="311" y="0"/>
                </a:lnTo>
                <a:lnTo>
                  <a:pt x="0" y="587"/>
                </a:lnTo>
                <a:lnTo>
                  <a:pt x="823" y="587"/>
                </a:lnTo>
                <a:lnTo>
                  <a:pt x="82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1467" kern="0">
              <a:solidFill>
                <a:schemeClr val="tx1"/>
              </a:solidFill>
            </a:endParaRPr>
          </a:p>
        </p:txBody>
      </p:sp>
      <p:sp>
        <p:nvSpPr>
          <p:cNvPr id="20" name="Rectangle 53"/>
          <p:cNvSpPr/>
          <p:nvPr/>
        </p:nvSpPr>
        <p:spPr>
          <a:xfrm>
            <a:off x="9704804" y="3674944"/>
            <a:ext cx="566181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/>
            <a:r>
              <a:rPr lang="en-US" sz="2667" b="1" kern="0" dirty="0">
                <a:solidFill>
                  <a:schemeClr val="tx1"/>
                </a:solidFill>
                <a:latin typeface="Raleway" panose="020B0003030101060003" pitchFamily="34" charset="0"/>
              </a:rPr>
              <a:t>0</a:t>
            </a:r>
            <a:r>
              <a:rPr lang="en-US" altLang="zh-CN" sz="2667" b="1" kern="0" dirty="0">
                <a:solidFill>
                  <a:schemeClr val="tx1"/>
                </a:solidFill>
                <a:latin typeface="Raleway" panose="020B0003030101060003" pitchFamily="34" charset="0"/>
              </a:rPr>
              <a:t>4</a:t>
            </a:r>
            <a:endParaRPr lang="en-US" sz="3200" b="1" kern="0" dirty="0">
              <a:solidFill>
                <a:schemeClr val="tx1"/>
              </a:solidFill>
              <a:latin typeface="Raleway" panose="020B00030301010600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16165" y="1493094"/>
            <a:ext cx="3461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tabLst>
                <a:tab pos="457200" algn="l"/>
              </a:tabLst>
            </a:pP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消除信息孤岛，实现制造数据的可追溯性</a:t>
            </a:r>
            <a:endParaRPr lang="en-US" altLang="zh-CN" sz="14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71959" y="1318187"/>
            <a:ext cx="297283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信息的采集与传递，减少车间操作和管理人员花费在手工抄写、统计上的工时，降低人工成本</a:t>
            </a:r>
            <a:endParaRPr lang="zh-CN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2"/>
          <p:cNvSpPr txBox="1"/>
          <p:nvPr/>
        </p:nvSpPr>
        <p:spPr>
          <a:xfrm>
            <a:off x="1548173" y="5288291"/>
            <a:ext cx="330659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通过排产、排程的优化，提高台机利用率，进而提高整体生产效率和交货准期率</a:t>
            </a:r>
            <a:endParaRPr lang="en-US" altLang="zh-CN" sz="14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25" name="TextBox 23"/>
          <p:cNvSpPr txBox="1"/>
          <p:nvPr/>
        </p:nvSpPr>
        <p:spPr>
          <a:xfrm>
            <a:off x="1616648" y="2919589"/>
            <a:ext cx="294097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采用物联网技术，以及对成品出厂的精准预期，实现物流管理透明化，提高存货周转率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4"/>
          <p:cNvSpPr txBox="1"/>
          <p:nvPr/>
        </p:nvSpPr>
        <p:spPr>
          <a:xfrm>
            <a:off x="6080431" y="5216535"/>
            <a:ext cx="350311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提供完整、准确、及时的生产数据，驱动业务流程不断优化，实现车间精细化管理，缩短工序时间，提高管理水平</a:t>
            </a:r>
            <a:r>
              <a:rPr lang="zh-CN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7" name="TextBox 25"/>
          <p:cNvSpPr txBox="1"/>
          <p:nvPr/>
        </p:nvSpPr>
        <p:spPr>
          <a:xfrm>
            <a:off x="6074746" y="2949636"/>
            <a:ext cx="33896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通过各环节质量信息的及时反馈，及时调整操作，减少质量缺陷和残次品，通过质量追踪与分析，改善质量指标，提高优等品率，减少次品率</a:t>
            </a:r>
            <a:endParaRPr lang="zh-CN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1"/>
          <p:cNvSpPr txBox="1"/>
          <p:nvPr/>
        </p:nvSpPr>
        <p:spPr>
          <a:xfrm>
            <a:off x="6106876" y="994820"/>
            <a:ext cx="255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生产过程可追溯</a:t>
            </a:r>
          </a:p>
        </p:txBody>
      </p:sp>
      <p:sp>
        <p:nvSpPr>
          <p:cNvPr id="29" name="文本框 29"/>
          <p:cNvSpPr txBox="1"/>
          <p:nvPr/>
        </p:nvSpPr>
        <p:spPr>
          <a:xfrm>
            <a:off x="1548173" y="4519005"/>
            <a:ext cx="4062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提高计划的准期率和台机的利用率</a:t>
            </a:r>
          </a:p>
        </p:txBody>
      </p:sp>
      <p:sp>
        <p:nvSpPr>
          <p:cNvPr id="30" name="文本框 30"/>
          <p:cNvSpPr txBox="1"/>
          <p:nvPr/>
        </p:nvSpPr>
        <p:spPr>
          <a:xfrm>
            <a:off x="6074747" y="4496362"/>
            <a:ext cx="4062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驱动业务流程优化，缩短工序时间，提高管理水平</a:t>
            </a:r>
          </a:p>
        </p:txBody>
      </p:sp>
      <p:sp>
        <p:nvSpPr>
          <p:cNvPr id="31" name="文本框 31"/>
          <p:cNvSpPr txBox="1"/>
          <p:nvPr/>
        </p:nvSpPr>
        <p:spPr>
          <a:xfrm>
            <a:off x="1548173" y="936864"/>
            <a:ext cx="3588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生产过程信息化、自动化</a:t>
            </a:r>
          </a:p>
        </p:txBody>
      </p:sp>
      <p:sp>
        <p:nvSpPr>
          <p:cNvPr id="32" name="文本框 32"/>
          <p:cNvSpPr txBox="1"/>
          <p:nvPr/>
        </p:nvSpPr>
        <p:spPr>
          <a:xfrm>
            <a:off x="6110828" y="2527865"/>
            <a:ext cx="309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质量控制与质量追溯</a:t>
            </a:r>
          </a:p>
        </p:txBody>
      </p:sp>
      <p:sp>
        <p:nvSpPr>
          <p:cNvPr id="33" name="文本框 33"/>
          <p:cNvSpPr txBox="1"/>
          <p:nvPr/>
        </p:nvSpPr>
        <p:spPr>
          <a:xfrm>
            <a:off x="1548173" y="2525921"/>
            <a:ext cx="3588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物料跟踪、库存优化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 bwMode="auto">
          <a:xfrm>
            <a:off x="260350" y="1973263"/>
            <a:ext cx="11564938" cy="208915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6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7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91029" y="874061"/>
            <a:ext cx="2085053" cy="625794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国际上“工业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 和“工业互联网”理念</a:t>
            </a:r>
          </a:p>
        </p:txBody>
      </p:sp>
      <p:sp>
        <p:nvSpPr>
          <p:cNvPr id="3" name="矩形 2"/>
          <p:cNvSpPr/>
          <p:nvPr/>
        </p:nvSpPr>
        <p:spPr>
          <a:xfrm>
            <a:off x="1191029" y="1854504"/>
            <a:ext cx="2085053" cy="797501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中国制造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纺织工业发展规划（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2016-2020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年）</a:t>
            </a:r>
          </a:p>
        </p:txBody>
      </p:sp>
      <p:sp>
        <p:nvSpPr>
          <p:cNvPr id="4" name="矩形 3"/>
          <p:cNvSpPr/>
          <p:nvPr/>
        </p:nvSpPr>
        <p:spPr>
          <a:xfrm>
            <a:off x="1191029" y="2968722"/>
            <a:ext cx="2085054" cy="729125"/>
          </a:xfrm>
          <a:prstGeom prst="rect">
            <a:avLst/>
          </a:prstGeom>
          <a:solidFill>
            <a:srgbClr val="006699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常山股份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“十三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五”发展规划</a:t>
            </a:r>
          </a:p>
        </p:txBody>
      </p:sp>
      <p:sp>
        <p:nvSpPr>
          <p:cNvPr id="5" name="下箭头 4"/>
          <p:cNvSpPr/>
          <p:nvPr/>
        </p:nvSpPr>
        <p:spPr>
          <a:xfrm>
            <a:off x="2059249" y="1509761"/>
            <a:ext cx="319101" cy="34474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91029" y="4080423"/>
            <a:ext cx="2085053" cy="729125"/>
          </a:xfrm>
          <a:prstGeom prst="rect">
            <a:avLst/>
          </a:prstGeom>
          <a:solidFill>
            <a:srgbClr val="006699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常山纺织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智能制造整体规划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91029" y="5256777"/>
            <a:ext cx="2085053" cy="800856"/>
          </a:xfrm>
          <a:prstGeom prst="rect">
            <a:avLst/>
          </a:prstGeom>
          <a:solidFill>
            <a:srgbClr val="0066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常山恒盛布厂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智能制造试点项目</a:t>
            </a:r>
            <a:endParaRPr lang="zh-CN" altLang="en-US" sz="15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8"/>
          <p:cNvSpPr txBox="1"/>
          <p:nvPr/>
        </p:nvSpPr>
        <p:spPr>
          <a:xfrm>
            <a:off x="3875016" y="874061"/>
            <a:ext cx="7835889" cy="564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参考工业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4.0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和工业互联网等理念，基于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中国制造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 》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国家战略，以及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纺织工业发展规划（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2016-2020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年）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的规划指导；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依据常山股份“十三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五”发展规划，整体规划常山股份智能制造蓝图和路线图，确定在恒盛分公司进行智能制造试点。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供给侧改革背景下的纺织行业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纺织业竞争激烈，产品同质化严重。在供给侧政策的推动下，纺织行业需要在以下方面努力才能走出低谷：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根据市场需求制定产能，纺织业普遍处于产能过剩状态，企业不能依赖通过扩产提业绩；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淘汰落后产能，实现产品升级，走品牌化道路，提高利润空间；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增强创新力，进一步满足消费者的个性化需求。</a:t>
            </a:r>
            <a:endParaRPr lang="zh-CN" altLang="en-US" sz="2000" i="1" dirty="0">
              <a:solidFill>
                <a:schemeClr val="tx1"/>
              </a:solidFill>
            </a:endParaRPr>
          </a:p>
        </p:txBody>
      </p:sp>
      <p:sp>
        <p:nvSpPr>
          <p:cNvPr id="9" name="下箭头 2"/>
          <p:cNvSpPr/>
          <p:nvPr/>
        </p:nvSpPr>
        <p:spPr>
          <a:xfrm>
            <a:off x="2059249" y="2652005"/>
            <a:ext cx="319101" cy="34474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下箭头 2"/>
          <p:cNvSpPr/>
          <p:nvPr/>
        </p:nvSpPr>
        <p:spPr>
          <a:xfrm>
            <a:off x="2060598" y="3724106"/>
            <a:ext cx="319101" cy="344743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下箭头 2"/>
          <p:cNvSpPr/>
          <p:nvPr/>
        </p:nvSpPr>
        <p:spPr>
          <a:xfrm>
            <a:off x="2059249" y="4873695"/>
            <a:ext cx="319101" cy="344743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Rectangle 15"/>
          <p:cNvSpPr/>
          <p:nvPr/>
        </p:nvSpPr>
        <p:spPr>
          <a:xfrm>
            <a:off x="993791" y="2858789"/>
            <a:ext cx="2466109" cy="3315854"/>
          </a:xfrm>
          <a:prstGeom prst="rect">
            <a:avLst/>
          </a:prstGeom>
          <a:noFill/>
          <a:ln w="15875" algn="ctr">
            <a:solidFill>
              <a:srgbClr val="333333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b="1" dirty="0">
              <a:solidFill>
                <a:srgbClr val="000000"/>
              </a:solidFill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13" name="AutoShape 22"/>
          <p:cNvSpPr>
            <a:spLocks noChangeArrowheads="1"/>
          </p:cNvSpPr>
          <p:nvPr/>
        </p:nvSpPr>
        <p:spPr bwMode="auto">
          <a:xfrm rot="16200000" flipV="1">
            <a:off x="2561512" y="3715543"/>
            <a:ext cx="2377042" cy="249965"/>
          </a:xfrm>
          <a:prstGeom prst="triangle">
            <a:avLst>
              <a:gd name="adj" fmla="val 50000"/>
            </a:avLst>
          </a:prstGeom>
          <a:solidFill>
            <a:schemeClr val="accent1">
              <a:lumMod val="40000"/>
              <a:lumOff val="60000"/>
              <a:alpha val="78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marL="342900" indent="-342900" defTabSz="228600" eaLnBrk="0" hangingPunct="0">
              <a:defRPr/>
            </a:pPr>
            <a:endParaRPr lang="ru-RU" altLang="zh-CN" sz="1500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827502" y="0"/>
            <a:ext cx="31952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项目背景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/>
          <p:cNvSpPr/>
          <p:nvPr/>
        </p:nvSpPr>
        <p:spPr>
          <a:xfrm>
            <a:off x="1617743" y="939375"/>
            <a:ext cx="8277264" cy="666755"/>
          </a:xfrm>
          <a:prstGeom prst="rect">
            <a:avLst/>
          </a:prstGeom>
          <a:solidFill>
            <a:srgbClr val="B4DCFA">
              <a:lumMod val="50000"/>
              <a:alpha val="3882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61"/>
          <p:cNvSpPr txBox="1">
            <a:spLocks noChangeArrowheads="1"/>
          </p:cNvSpPr>
          <p:nvPr/>
        </p:nvSpPr>
        <p:spPr bwMode="auto">
          <a:xfrm>
            <a:off x="1738319" y="1062420"/>
            <a:ext cx="8036110" cy="3381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1089025" eaLnBrk="0" fontAlgn="ctr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defRPr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制造升级势在必行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：国家战略和纺织业面临的挑战，都要求我们必须迎头赶上</a:t>
            </a:r>
          </a:p>
        </p:txBody>
      </p:sp>
      <p:sp>
        <p:nvSpPr>
          <p:cNvPr id="4" name="矩形 4"/>
          <p:cNvSpPr/>
          <p:nvPr/>
        </p:nvSpPr>
        <p:spPr>
          <a:xfrm>
            <a:off x="1547818" y="2300272"/>
            <a:ext cx="3905277" cy="2979311"/>
          </a:xfrm>
          <a:prstGeom prst="rect">
            <a:avLst/>
          </a:prstGeom>
          <a:noFill/>
          <a:ln w="25400" cap="flat" cmpd="sng" algn="ctr">
            <a:solidFill>
              <a:srgbClr val="B4DCFA">
                <a:lumMod val="75000"/>
              </a:srgbClr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5"/>
          <p:cNvSpPr/>
          <p:nvPr/>
        </p:nvSpPr>
        <p:spPr>
          <a:xfrm>
            <a:off x="6119860" y="2300272"/>
            <a:ext cx="3905277" cy="2979311"/>
          </a:xfrm>
          <a:prstGeom prst="rect">
            <a:avLst/>
          </a:prstGeom>
          <a:noFill/>
          <a:ln w="25400" cap="flat" cmpd="sng" algn="ctr">
            <a:solidFill>
              <a:srgbClr val="B4DCFA">
                <a:lumMod val="75000"/>
              </a:srgbClr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6"/>
          <p:cNvSpPr/>
          <p:nvPr/>
        </p:nvSpPr>
        <p:spPr>
          <a:xfrm>
            <a:off x="1928821" y="1737427"/>
            <a:ext cx="2952749" cy="42088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defRPr/>
            </a:pPr>
            <a:r>
              <a:rPr lang="en-US" altLang="zh-CN" sz="2135" u="sng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r>
              <a:rPr lang="zh-CN" altLang="en-US" sz="2135" u="sng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国家战略</a:t>
            </a:r>
            <a:endParaRPr lang="zh-CN" altLang="zh-CN" sz="2135" u="sng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7"/>
          <p:cNvSpPr/>
          <p:nvPr/>
        </p:nvSpPr>
        <p:spPr>
          <a:xfrm>
            <a:off x="1617743" y="2346439"/>
            <a:ext cx="3143272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信息化与工业化深度</a:t>
            </a:r>
            <a:r>
              <a:rPr lang="zh-CN" altLang="en-US" sz="18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</a:t>
            </a:r>
            <a:endParaRPr lang="en-US" altLang="zh-CN" sz="18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着力发展智能装备和智能产品</a:t>
            </a:r>
            <a:endParaRPr lang="en-US" altLang="zh-CN" sz="18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推进生产过程智能化</a:t>
            </a:r>
            <a:endParaRPr lang="en-US" altLang="zh-CN" sz="18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培育新型生产方式</a:t>
            </a:r>
            <a:endParaRPr lang="en-US" altLang="zh-CN" sz="18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全面提升企业研发、生产、管理和服务的智能化水平</a:t>
            </a:r>
          </a:p>
        </p:txBody>
      </p:sp>
      <p:sp>
        <p:nvSpPr>
          <p:cNvPr id="8" name="矩形 8"/>
          <p:cNvSpPr/>
          <p:nvPr/>
        </p:nvSpPr>
        <p:spPr>
          <a:xfrm>
            <a:off x="6535906" y="1753616"/>
            <a:ext cx="3238523" cy="42088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defRPr/>
            </a:pPr>
            <a:r>
              <a:rPr lang="zh-CN" altLang="en-US" sz="2135" u="sng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纺织行业升级发展</a:t>
            </a:r>
            <a:endParaRPr lang="zh-CN" altLang="zh-CN" sz="2135" u="sng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9"/>
          <p:cNvSpPr/>
          <p:nvPr/>
        </p:nvSpPr>
        <p:spPr>
          <a:xfrm>
            <a:off x="6310362" y="2346439"/>
            <a:ext cx="3619525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纺织业智能</a:t>
            </a:r>
            <a:r>
              <a:rPr lang="zh-CN" altLang="en-US" sz="18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</a:t>
            </a:r>
            <a:endParaRPr lang="en-US" altLang="zh-CN" sz="1800" dirty="0">
              <a:solidFill>
                <a:srgbClr val="F14124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18097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生产透明全追溯，确保质量和安全</a:t>
            </a:r>
          </a:p>
          <a:p>
            <a:pPr indent="-18097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节能降耗，提升资产价值</a:t>
            </a:r>
          </a:p>
          <a:p>
            <a:pPr indent="-18097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</a:t>
            </a:r>
            <a:r>
              <a:rPr lang="zh-CN" altLang="en-US" sz="18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智能化，降低生产成本</a:t>
            </a:r>
          </a:p>
          <a:p>
            <a:pPr indent="-18097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生产定制化，满足个性需求</a:t>
            </a:r>
          </a:p>
          <a:p>
            <a:pPr indent="-18097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工厂和市场直接对话</a:t>
            </a:r>
          </a:p>
        </p:txBody>
      </p:sp>
      <p:sp>
        <p:nvSpPr>
          <p:cNvPr id="10" name="矩形 10"/>
          <p:cNvSpPr/>
          <p:nvPr/>
        </p:nvSpPr>
        <p:spPr>
          <a:xfrm>
            <a:off x="5138774" y="2174500"/>
            <a:ext cx="1143008" cy="3172760"/>
          </a:xfrm>
          <a:prstGeom prst="rect">
            <a:avLst/>
          </a:prstGeom>
          <a:solidFill>
            <a:srgbClr val="B4DCFA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1"/>
          <p:cNvSpPr/>
          <p:nvPr/>
        </p:nvSpPr>
        <p:spPr>
          <a:xfrm>
            <a:off x="5480103" y="2300272"/>
            <a:ext cx="460348" cy="3046988"/>
          </a:xfrm>
          <a:prstGeom prst="rect">
            <a:avLst/>
          </a:prstGeom>
        </p:spPr>
        <p:txBody>
          <a:bodyPr wrap="square">
            <a:spAutoFit/>
            <a:scene3d>
              <a:camera prst="isometricOffAxis2Left"/>
              <a:lightRig rig="threePt" dir="t">
                <a:rot lat="0" lon="0" rev="1800000"/>
              </a:lightRig>
            </a:scene3d>
          </a:bodyPr>
          <a:lstStyle/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defRPr/>
            </a:pPr>
            <a:r>
              <a:rPr lang="zh-CN" altLang="en-US" sz="2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常山纺织人的使命</a:t>
            </a:r>
            <a:endParaRPr lang="zh-CN" altLang="zh-CN" sz="2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9"/>
          <p:cNvSpPr txBox="1"/>
          <p:nvPr/>
        </p:nvSpPr>
        <p:spPr>
          <a:xfrm>
            <a:off x="2035956" y="5537761"/>
            <a:ext cx="7893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公司提出了在“十三五”期间建设智能制造项目的计划，</a:t>
            </a:r>
            <a:r>
              <a:rPr lang="en-US" altLang="zh-CN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CN" altLang="en-US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16</a:t>
            </a:r>
            <a:r>
              <a:rPr lang="zh-CN" altLang="en-US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日，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常山股份智能</a:t>
            </a:r>
            <a:r>
              <a:rPr lang="zh-CN" altLang="en-US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制造项目正式启动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827502" y="0"/>
            <a:ext cx="31952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项目背景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83318" y="1681765"/>
            <a:ext cx="6604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gray">
          <a:xfrm>
            <a:off x="1454398" y="1681765"/>
            <a:ext cx="55080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项目概况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216000" y="593725"/>
            <a:ext cx="11760000" cy="695325"/>
          </a:xfrm>
        </p:spPr>
        <p:txBody>
          <a:bodyPr/>
          <a:lstStyle/>
          <a:p>
            <a:r>
              <a:rPr kumimoji="1" lang="zh-CN" altLang="en-US"/>
              <a:t>内容</a:t>
            </a:r>
            <a:endParaRPr kumimoji="1" lang="zh-CN" alt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883" y="1253731"/>
            <a:ext cx="3852658" cy="21941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447" y="3861433"/>
            <a:ext cx="3859402" cy="2198605"/>
          </a:xfrm>
          <a:prstGeom prst="rect">
            <a:avLst/>
          </a:prstGeom>
        </p:spPr>
      </p:pic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948358" y="3203669"/>
            <a:ext cx="6604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80000" tIns="46800" rIns="72000" bIns="46800" anchor="ctr"/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1719438" y="3203670"/>
            <a:ext cx="55080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948358" y="2450381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en-US" altLang="zh-CN" sz="16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1719438" y="2450381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944548" y="3861529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1719438" y="3861530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pPr eaLnBrk="0"/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项目范围</a:t>
            </a:r>
            <a:endParaRPr lang="zh-CN" altLang="en-US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939780" y="4571161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gray">
          <a:xfrm>
            <a:off x="1714670" y="4571162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pPr eaLnBrk="0"/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总体流程</a:t>
            </a:r>
            <a:endParaRPr lang="zh-CN" altLang="en-US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939780" y="5180762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gray">
          <a:xfrm>
            <a:off x="1714670" y="5180763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pPr eaLnBrk="0"/>
            <a:r>
              <a:rPr lang="zh-CN" altLang="en-US" sz="16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总体进度</a:t>
            </a:r>
            <a:endParaRPr lang="zh-CN" altLang="en-US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827502" y="0"/>
            <a:ext cx="31952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项目目标</a:t>
            </a:r>
          </a:p>
        </p:txBody>
      </p:sp>
      <p:sp>
        <p:nvSpPr>
          <p:cNvPr id="3" name="Oval 65"/>
          <p:cNvSpPr>
            <a:spLocks noChangeArrowheads="1"/>
          </p:cNvSpPr>
          <p:nvPr/>
        </p:nvSpPr>
        <p:spPr bwMode="auto">
          <a:xfrm rot="10800000" flipV="1">
            <a:off x="1973165" y="5773975"/>
            <a:ext cx="2880320" cy="189159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lumMod val="75000"/>
                  <a:lumOff val="25000"/>
                </a:sysClr>
              </a:gs>
              <a:gs pos="100000">
                <a:srgbClr val="EEECE1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宋体"/>
            </a:endParaRPr>
          </a:p>
        </p:txBody>
      </p:sp>
      <p:sp>
        <p:nvSpPr>
          <p:cNvPr id="4" name="Oval 65"/>
          <p:cNvSpPr>
            <a:spLocks noChangeArrowheads="1"/>
          </p:cNvSpPr>
          <p:nvPr/>
        </p:nvSpPr>
        <p:spPr bwMode="auto">
          <a:xfrm rot="10800000" flipV="1">
            <a:off x="6850435" y="5655117"/>
            <a:ext cx="2880320" cy="189159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lumMod val="75000"/>
                  <a:lumOff val="25000"/>
                </a:sysClr>
              </a:gs>
              <a:gs pos="100000">
                <a:srgbClr val="EEECE1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宋体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04250" y="873920"/>
            <a:ext cx="2952328" cy="3280326"/>
          </a:xfrm>
          <a:custGeom>
            <a:avLst/>
            <a:gdLst/>
            <a:ahLst/>
            <a:cxnLst/>
            <a:rect l="l" t="t" r="r" b="b"/>
            <a:pathLst>
              <a:path w="3174853" h="3498004">
                <a:moveTo>
                  <a:pt x="1589639" y="0"/>
                </a:moveTo>
                <a:cubicBezTo>
                  <a:pt x="2464555" y="0"/>
                  <a:pt x="3206472" y="740036"/>
                  <a:pt x="3173815" y="1908212"/>
                </a:cubicBezTo>
                <a:cubicBezTo>
                  <a:pt x="3173815" y="2448614"/>
                  <a:pt x="3047431" y="3043884"/>
                  <a:pt x="2771998" y="3488261"/>
                </a:cubicBezTo>
                <a:cubicBezTo>
                  <a:pt x="2536455" y="3167793"/>
                  <a:pt x="2094104" y="2952613"/>
                  <a:pt x="1587426" y="2952613"/>
                </a:cubicBezTo>
                <a:cubicBezTo>
                  <a:pt x="1075499" y="2952613"/>
                  <a:pt x="629240" y="3172274"/>
                  <a:pt x="395279" y="3498004"/>
                </a:cubicBezTo>
                <a:cubicBezTo>
                  <a:pt x="155664" y="3098457"/>
                  <a:pt x="44701" y="2546480"/>
                  <a:pt x="5463" y="1908212"/>
                </a:cubicBezTo>
                <a:cubicBezTo>
                  <a:pt x="-73458" y="624442"/>
                  <a:pt x="714723" y="0"/>
                  <a:pt x="1589639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019199"/>
              </a:gs>
              <a:gs pos="0">
                <a:srgbClr val="14D2DC">
                  <a:shade val="30000"/>
                  <a:satMod val="115000"/>
                </a:srgbClr>
              </a:gs>
              <a:gs pos="76000">
                <a:srgbClr val="03C3CC"/>
              </a:gs>
              <a:gs pos="25000">
                <a:srgbClr val="14D2DC">
                  <a:shade val="67500"/>
                  <a:satMod val="115000"/>
                </a:srgbClr>
              </a:gs>
              <a:gs pos="62000">
                <a:srgbClr val="05D3DD"/>
              </a:gs>
              <a:gs pos="40000">
                <a:srgbClr val="05D7E1"/>
              </a:gs>
            </a:gsLst>
            <a:lin ang="0" scaled="1"/>
            <a:tileRect/>
          </a:gradFill>
          <a:ln w="25400" cap="flat" cmpd="sng" algn="ctr">
            <a:solidFill>
              <a:srgbClr val="05D7E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泪滴形 6"/>
          <p:cNvSpPr/>
          <p:nvPr/>
        </p:nvSpPr>
        <p:spPr>
          <a:xfrm rot="17711814">
            <a:off x="6713074" y="2848849"/>
            <a:ext cx="2667266" cy="2964143"/>
          </a:xfrm>
          <a:custGeom>
            <a:avLst/>
            <a:gdLst>
              <a:gd name="connsiteX0" fmla="*/ 0 w 2779762"/>
              <a:gd name="connsiteY0" fmla="*/ 1433985 h 2867970"/>
              <a:gd name="connsiteX1" fmla="*/ 1389881 w 2779762"/>
              <a:gd name="connsiteY1" fmla="*/ 0 h 2867970"/>
              <a:gd name="connsiteX2" fmla="*/ 2779762 w 2779762"/>
              <a:gd name="connsiteY2" fmla="*/ 0 h 2867970"/>
              <a:gd name="connsiteX3" fmla="*/ 2779762 w 2779762"/>
              <a:gd name="connsiteY3" fmla="*/ 1433985 h 2867970"/>
              <a:gd name="connsiteX4" fmla="*/ 1389881 w 2779762"/>
              <a:gd name="connsiteY4" fmla="*/ 2867970 h 2867970"/>
              <a:gd name="connsiteX5" fmla="*/ 0 w 2779762"/>
              <a:gd name="connsiteY5" fmla="*/ 1433985 h 2867970"/>
              <a:gd name="connsiteX0" fmla="*/ 0 w 2779762"/>
              <a:gd name="connsiteY0" fmla="*/ 1433985 h 2867970"/>
              <a:gd name="connsiteX1" fmla="*/ 1389881 w 2779762"/>
              <a:gd name="connsiteY1" fmla="*/ 0 h 2867970"/>
              <a:gd name="connsiteX2" fmla="*/ 2779762 w 2779762"/>
              <a:gd name="connsiteY2" fmla="*/ 0 h 2867970"/>
              <a:gd name="connsiteX3" fmla="*/ 2779762 w 2779762"/>
              <a:gd name="connsiteY3" fmla="*/ 1433985 h 2867970"/>
              <a:gd name="connsiteX4" fmla="*/ 1389881 w 2779762"/>
              <a:gd name="connsiteY4" fmla="*/ 2867970 h 2867970"/>
              <a:gd name="connsiteX5" fmla="*/ 0 w 2779762"/>
              <a:gd name="connsiteY5" fmla="*/ 1433985 h 2867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9762" h="2867970">
                <a:moveTo>
                  <a:pt x="0" y="1433985"/>
                </a:moveTo>
                <a:cubicBezTo>
                  <a:pt x="0" y="642017"/>
                  <a:pt x="622271" y="0"/>
                  <a:pt x="1389881" y="0"/>
                </a:cubicBezTo>
                <a:lnTo>
                  <a:pt x="2779762" y="0"/>
                </a:lnTo>
                <a:cubicBezTo>
                  <a:pt x="1623207" y="591233"/>
                  <a:pt x="2779762" y="955990"/>
                  <a:pt x="2779762" y="1433985"/>
                </a:cubicBezTo>
                <a:cubicBezTo>
                  <a:pt x="2779762" y="2225953"/>
                  <a:pt x="2157491" y="2867970"/>
                  <a:pt x="1389881" y="2867970"/>
                </a:cubicBezTo>
                <a:cubicBezTo>
                  <a:pt x="622271" y="2867970"/>
                  <a:pt x="0" y="2225953"/>
                  <a:pt x="0" y="1433985"/>
                </a:cubicBezTo>
                <a:close/>
              </a:path>
            </a:pathLst>
          </a:custGeom>
          <a:gradFill flip="none" rotWithShape="1">
            <a:gsLst>
              <a:gs pos="0">
                <a:srgbClr val="EEECE1">
                  <a:lumMod val="75000"/>
                  <a:shade val="30000"/>
                  <a:satMod val="115000"/>
                </a:srgbClr>
              </a:gs>
              <a:gs pos="7000">
                <a:srgbClr val="958765"/>
              </a:gs>
              <a:gs pos="24000">
                <a:srgbClr val="D4C6AA"/>
              </a:gs>
              <a:gs pos="86000">
                <a:srgbClr val="E1D2B5"/>
              </a:gs>
            </a:gsLst>
            <a:lin ang="4680000" scaled="0"/>
            <a:tileRect/>
          </a:gradFill>
          <a:ln w="25400" cap="flat" cmpd="sng" algn="ctr">
            <a:solidFill>
              <a:srgbClr val="E1D2B5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20000" dist="50800" dir="5400000" sy="-100000" algn="bl" rotWithShape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泪滴形 6"/>
          <p:cNvSpPr/>
          <p:nvPr/>
        </p:nvSpPr>
        <p:spPr>
          <a:xfrm rot="3754687" flipH="1">
            <a:off x="2252324" y="2958636"/>
            <a:ext cx="2667266" cy="2964143"/>
          </a:xfrm>
          <a:custGeom>
            <a:avLst/>
            <a:gdLst>
              <a:gd name="connsiteX0" fmla="*/ 0 w 2779762"/>
              <a:gd name="connsiteY0" fmla="*/ 1433985 h 2867970"/>
              <a:gd name="connsiteX1" fmla="*/ 1389881 w 2779762"/>
              <a:gd name="connsiteY1" fmla="*/ 0 h 2867970"/>
              <a:gd name="connsiteX2" fmla="*/ 2779762 w 2779762"/>
              <a:gd name="connsiteY2" fmla="*/ 0 h 2867970"/>
              <a:gd name="connsiteX3" fmla="*/ 2779762 w 2779762"/>
              <a:gd name="connsiteY3" fmla="*/ 1433985 h 2867970"/>
              <a:gd name="connsiteX4" fmla="*/ 1389881 w 2779762"/>
              <a:gd name="connsiteY4" fmla="*/ 2867970 h 2867970"/>
              <a:gd name="connsiteX5" fmla="*/ 0 w 2779762"/>
              <a:gd name="connsiteY5" fmla="*/ 1433985 h 2867970"/>
              <a:gd name="connsiteX0" fmla="*/ 0 w 2779762"/>
              <a:gd name="connsiteY0" fmla="*/ 1433985 h 2867970"/>
              <a:gd name="connsiteX1" fmla="*/ 1389881 w 2779762"/>
              <a:gd name="connsiteY1" fmla="*/ 0 h 2867970"/>
              <a:gd name="connsiteX2" fmla="*/ 2779762 w 2779762"/>
              <a:gd name="connsiteY2" fmla="*/ 0 h 2867970"/>
              <a:gd name="connsiteX3" fmla="*/ 2779762 w 2779762"/>
              <a:gd name="connsiteY3" fmla="*/ 1433985 h 2867970"/>
              <a:gd name="connsiteX4" fmla="*/ 1389881 w 2779762"/>
              <a:gd name="connsiteY4" fmla="*/ 2867970 h 2867970"/>
              <a:gd name="connsiteX5" fmla="*/ 0 w 2779762"/>
              <a:gd name="connsiteY5" fmla="*/ 1433985 h 2867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9762" h="2867970">
                <a:moveTo>
                  <a:pt x="0" y="1433985"/>
                </a:moveTo>
                <a:cubicBezTo>
                  <a:pt x="0" y="642017"/>
                  <a:pt x="622271" y="0"/>
                  <a:pt x="1389881" y="0"/>
                </a:cubicBezTo>
                <a:lnTo>
                  <a:pt x="2779762" y="0"/>
                </a:lnTo>
                <a:cubicBezTo>
                  <a:pt x="1623207" y="591233"/>
                  <a:pt x="2779762" y="955990"/>
                  <a:pt x="2779762" y="1433985"/>
                </a:cubicBezTo>
                <a:cubicBezTo>
                  <a:pt x="2779762" y="2225953"/>
                  <a:pt x="2157491" y="2867970"/>
                  <a:pt x="1389881" y="2867970"/>
                </a:cubicBezTo>
                <a:cubicBezTo>
                  <a:pt x="622271" y="2867970"/>
                  <a:pt x="0" y="2225953"/>
                  <a:pt x="0" y="1433985"/>
                </a:cubicBezTo>
                <a:close/>
              </a:path>
            </a:pathLst>
          </a:custGeom>
          <a:gradFill flip="none" rotWithShape="1">
            <a:gsLst>
              <a:gs pos="0">
                <a:srgbClr val="EEECE1">
                  <a:lumMod val="75000"/>
                  <a:shade val="30000"/>
                  <a:satMod val="115000"/>
                </a:srgbClr>
              </a:gs>
              <a:gs pos="7000">
                <a:srgbClr val="958765"/>
              </a:gs>
              <a:gs pos="24000">
                <a:srgbClr val="D4C6AA"/>
              </a:gs>
              <a:gs pos="86000">
                <a:srgbClr val="E1D2B5"/>
              </a:gs>
            </a:gsLst>
            <a:lin ang="4680000" scaled="0"/>
            <a:tileRect/>
          </a:gradFill>
          <a:ln w="25400" cap="flat" cmpd="sng" algn="ctr">
            <a:solidFill>
              <a:srgbClr val="E1D2B5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20000" dist="50800" dir="5400000" sy="-100000" algn="bl" rotWithShape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4556" y="1187031"/>
            <a:ext cx="1080120" cy="7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chemeClr val="bg1"/>
                </a:solidFill>
                <a:uLnTx/>
                <a:uFillTx/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chemeClr val="tx1"/>
                </a:solidFill>
                <a:effectLst/>
                <a:uLnTx/>
                <a:uFillTx/>
                <a:latin typeface="Adidas Unity" pitchFamily="2" charset="0"/>
                <a:ea typeface="微软雅黑" pitchFamily="34" charset="-122"/>
              </a:rPr>
              <a:t>03</a:t>
            </a:r>
            <a:endParaRPr kumimoji="0" lang="zh-CN" altLang="en-US" sz="540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chemeClr val="tx1"/>
              </a:solidFill>
              <a:effectLst/>
              <a:uLnTx/>
              <a:uFillTx/>
              <a:latin typeface="Adidas Unity" pitchFamily="2" charset="0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59102" y="1280063"/>
            <a:ext cx="1456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chemeClr val="tx1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uLnTx/>
                <a:uFillTx/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持续优化</a:t>
            </a:r>
            <a:endParaRPr kumimoji="0" lang="zh-CN" altLang="en-US" sz="180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chemeClr val="tx1"/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uLnTx/>
              <a:uFillTx/>
              <a:latin typeface="Adidas Unity" pitchFamily="2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10061" y="1939353"/>
            <a:ext cx="23989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基于生产制造数字化以及经营管理的闭环管理，从质量、成本、效率及安全等方面持续提供运营改善建议，降本增效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74275" y="3464958"/>
            <a:ext cx="1152129" cy="7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chemeClr val="bg1"/>
                </a:solidFill>
                <a:uLnTx/>
                <a:uFillTx/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chemeClr val="tx1"/>
                </a:solidFill>
                <a:effectLst/>
                <a:uLnTx/>
                <a:uFillTx/>
                <a:latin typeface="Adidas Unity" pitchFamily="2" charset="0"/>
                <a:ea typeface="微软雅黑" pitchFamily="34" charset="-122"/>
              </a:rPr>
              <a:t>01</a:t>
            </a:r>
            <a:endParaRPr kumimoji="0" lang="zh-CN" altLang="en-US" sz="540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chemeClr val="tx1"/>
              </a:solidFill>
              <a:effectLst/>
              <a:uLnTx/>
              <a:uFillTx/>
              <a:latin typeface="Adidas Unity" pitchFamily="2" charset="0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14885" y="3502432"/>
            <a:ext cx="189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 smtClean="0">
                <a:solidFill>
                  <a:schemeClr val="tx1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cs typeface="Times New Roman" pitchFamily="18" charset="0"/>
              </a:rPr>
              <a:t>生产制造</a:t>
            </a:r>
            <a:endParaRPr lang="zh-CN" altLang="en-US" sz="1800" dirty="0">
              <a:solidFill>
                <a:schemeClr val="tx1"/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latin typeface="Adidas Unity" pitchFamily="2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59969" y="3871764"/>
            <a:ext cx="3509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2">
              <a:lnSpc>
                <a:spcPct val="120000"/>
              </a:lnSpc>
              <a:spcBef>
                <a:spcPts val="600"/>
              </a:spcBef>
            </a:pPr>
            <a:r>
              <a:rPr lang="zh-CN" altLang="en-US" sz="15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生产制造：提供基于物联网（</a:t>
            </a:r>
            <a:r>
              <a:rPr lang="en-US" altLang="zh-CN" sz="15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RFID</a:t>
            </a:r>
            <a:r>
              <a:rPr lang="zh-CN" altLang="en-US" sz="15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、条形码）、传感器等设备的应用，实现生产、工艺、物流的数据集成和统计分析，完成试点企业智能</a:t>
            </a:r>
            <a:r>
              <a:rPr lang="zh-CN" altLang="en-US" sz="1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</a:t>
            </a:r>
            <a:r>
              <a:rPr lang="zh-CN" altLang="en-US" sz="15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的实施</a:t>
            </a:r>
            <a:endParaRPr lang="en-US" altLang="zh-CN" sz="15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87294" y="3362857"/>
            <a:ext cx="1152129" cy="7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chemeClr val="bg1"/>
                </a:solidFill>
                <a:uLnTx/>
                <a:uFillTx/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chemeClr val="tx1"/>
                </a:solidFill>
                <a:effectLst/>
                <a:uLnTx/>
                <a:uFillTx/>
                <a:latin typeface="Adidas Unity" pitchFamily="2" charset="0"/>
                <a:ea typeface="微软雅黑" pitchFamily="34" charset="-122"/>
              </a:rPr>
              <a:t>02</a:t>
            </a:r>
            <a:endParaRPr kumimoji="0" lang="zh-CN" altLang="en-US" sz="540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chemeClr val="tx1"/>
              </a:solidFill>
              <a:effectLst/>
              <a:uLnTx/>
              <a:uFillTx/>
              <a:latin typeface="Adidas Unity" pitchFamily="2" charset="0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07374" y="3426655"/>
            <a:ext cx="176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 smtClean="0">
                <a:solidFill>
                  <a:schemeClr val="tx1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cs typeface="Times New Roman" pitchFamily="18" charset="0"/>
              </a:rPr>
              <a:t>经营管理</a:t>
            </a:r>
            <a:endParaRPr lang="zh-CN" altLang="en-US" sz="1800" dirty="0">
              <a:solidFill>
                <a:schemeClr val="tx1"/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latin typeface="Adidas Unity" pitchFamily="2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13999" y="4072986"/>
            <a:ext cx="2699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zh-CN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销售、供应、生产、仓储、物流、财务、人力资源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等企业经营闭环管理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微软雅黑" pitchFamily="34" charset="-122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827502" y="0"/>
            <a:ext cx="31952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项目目标</a:t>
            </a:r>
          </a:p>
        </p:txBody>
      </p:sp>
      <p:sp>
        <p:nvSpPr>
          <p:cNvPr id="3" name="Rectangle 40"/>
          <p:cNvSpPr>
            <a:spLocks noChangeArrowheads="1"/>
          </p:cNvSpPr>
          <p:nvPr/>
        </p:nvSpPr>
        <p:spPr bwMode="auto">
          <a:xfrm>
            <a:off x="3221083" y="2133151"/>
            <a:ext cx="3365500" cy="3970338"/>
          </a:xfrm>
          <a:prstGeom prst="rect">
            <a:avLst/>
          </a:prstGeom>
          <a:solidFill>
            <a:srgbClr val="FBE9D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rIns="7200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500">
              <a:solidFill>
                <a:srgbClr val="F15D2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500">
              <a:solidFill>
                <a:srgbClr val="F15D2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500">
              <a:solidFill>
                <a:srgbClr val="F15D2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500">
              <a:solidFill>
                <a:srgbClr val="F15D2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500">
              <a:solidFill>
                <a:srgbClr val="F15D2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500">
              <a:solidFill>
                <a:srgbClr val="F15D2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500">
              <a:solidFill>
                <a:srgbClr val="F15D2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500">
              <a:solidFill>
                <a:srgbClr val="F15D2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500">
              <a:solidFill>
                <a:srgbClr val="F15D2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4" name="Rectangle 41"/>
          <p:cNvSpPr>
            <a:spLocks noChangeArrowheads="1"/>
          </p:cNvSpPr>
          <p:nvPr/>
        </p:nvSpPr>
        <p:spPr bwMode="auto">
          <a:xfrm>
            <a:off x="6548483" y="2133151"/>
            <a:ext cx="3279775" cy="3970338"/>
          </a:xfrm>
          <a:prstGeom prst="rect">
            <a:avLst/>
          </a:prstGeom>
          <a:solidFill>
            <a:srgbClr val="FBE9D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rIns="7200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500">
              <a:solidFill>
                <a:srgbClr val="F15D2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500">
              <a:solidFill>
                <a:srgbClr val="F15D2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500">
              <a:solidFill>
                <a:srgbClr val="F15D2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500">
              <a:solidFill>
                <a:srgbClr val="F15D2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500">
              <a:solidFill>
                <a:srgbClr val="F15D2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500">
              <a:solidFill>
                <a:srgbClr val="F15D2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500">
              <a:solidFill>
                <a:srgbClr val="F15D2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500">
              <a:solidFill>
                <a:srgbClr val="F15D2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500">
              <a:solidFill>
                <a:srgbClr val="F15D2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5" name="Text Box 34"/>
          <p:cNvSpPr txBox="1">
            <a:spLocks noChangeArrowheads="1"/>
          </p:cNvSpPr>
          <p:nvPr/>
        </p:nvSpPr>
        <p:spPr bwMode="auto">
          <a:xfrm>
            <a:off x="1965907" y="1035899"/>
            <a:ext cx="1005403" cy="387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240" algn="ctr">
                <a:solidFill>
                  <a:schemeClr val="tx1"/>
                </a:solidFill>
                <a:miter lim="800000"/>
                <a:headEnd type="none" w="sm" len="sm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 sz="1600">
                <a:solidFill>
                  <a:srgbClr val="00669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公司战略</a:t>
            </a:r>
          </a:p>
        </p:txBody>
      </p:sp>
      <p:sp>
        <p:nvSpPr>
          <p:cNvPr id="6" name="Text Box 39"/>
          <p:cNvSpPr txBox="1">
            <a:spLocks noChangeArrowheads="1"/>
          </p:cNvSpPr>
          <p:nvPr/>
        </p:nvSpPr>
        <p:spPr bwMode="auto">
          <a:xfrm>
            <a:off x="1951620" y="1632799"/>
            <a:ext cx="1005403" cy="362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240" algn="ctr">
                <a:solidFill>
                  <a:schemeClr val="tx1"/>
                </a:solidFill>
                <a:miter lim="800000"/>
                <a:headEnd type="none" w="sm" len="sm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6699"/>
                </a:solidFill>
                <a:latin typeface="微软雅黑" pitchFamily="34" charset="-122"/>
                <a:ea typeface="微软雅黑" pitchFamily="34" charset="-122"/>
              </a:rPr>
              <a:t>业务目标</a:t>
            </a:r>
          </a:p>
        </p:txBody>
      </p:sp>
      <p:sp>
        <p:nvSpPr>
          <p:cNvPr id="7" name="Rectangle 69"/>
          <p:cNvSpPr>
            <a:spLocks noChangeArrowheads="1"/>
          </p:cNvSpPr>
          <p:nvPr/>
        </p:nvSpPr>
        <p:spPr bwMode="auto">
          <a:xfrm>
            <a:off x="3233783" y="948586"/>
            <a:ext cx="6599238" cy="438150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  <a:headEnd/>
            <a:tailEnd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ts val="300"/>
              </a:spcAft>
            </a:pPr>
            <a:r>
              <a:rPr lang="en-US" altLang="zh-CN" sz="16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IT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技术与纺织生产链深度融合，改变生产模式，提高整体效率</a:t>
            </a:r>
          </a:p>
        </p:txBody>
      </p:sp>
      <p:sp>
        <p:nvSpPr>
          <p:cNvPr id="8" name="Text Box 76"/>
          <p:cNvSpPr txBox="1">
            <a:spLocks noChangeArrowheads="1"/>
          </p:cNvSpPr>
          <p:nvPr/>
        </p:nvSpPr>
        <p:spPr bwMode="auto">
          <a:xfrm>
            <a:off x="1665406" y="3522663"/>
            <a:ext cx="1415772" cy="73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240" algn="ctr">
                <a:solidFill>
                  <a:schemeClr val="tx1"/>
                </a:solidFill>
                <a:miter lim="800000"/>
                <a:headEnd type="none" w="sm" len="sm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6699"/>
                </a:solidFill>
                <a:latin typeface="微软雅黑" pitchFamily="34" charset="-122"/>
                <a:ea typeface="微软雅黑" pitchFamily="34" charset="-122"/>
              </a:rPr>
              <a:t>智能制造</a:t>
            </a:r>
            <a:endParaRPr lang="en-US" altLang="zh-CN" sz="1600" dirty="0">
              <a:solidFill>
                <a:srgbClr val="006699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6699"/>
                </a:solidFill>
                <a:latin typeface="微软雅黑" pitchFamily="34" charset="-122"/>
                <a:ea typeface="微软雅黑" pitchFamily="34" charset="-122"/>
              </a:rPr>
              <a:t>试点项目目标</a:t>
            </a:r>
          </a:p>
        </p:txBody>
      </p:sp>
      <p:sp>
        <p:nvSpPr>
          <p:cNvPr id="9" name="Text Box 78"/>
          <p:cNvSpPr txBox="1">
            <a:spLocks noChangeArrowheads="1"/>
          </p:cNvSpPr>
          <p:nvPr/>
        </p:nvSpPr>
        <p:spPr bwMode="auto">
          <a:xfrm>
            <a:off x="1870589" y="5715691"/>
            <a:ext cx="1005403" cy="387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240" algn="ctr">
                <a:solidFill>
                  <a:schemeClr val="tx1"/>
                </a:solidFill>
                <a:miter lim="800000"/>
                <a:headEnd type="none" w="sm" len="sm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 sz="1600">
                <a:solidFill>
                  <a:srgbClr val="00669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实施效果</a:t>
            </a:r>
          </a:p>
        </p:txBody>
      </p:sp>
      <p:sp>
        <p:nvSpPr>
          <p:cNvPr id="10" name="Rectangle 81"/>
          <p:cNvSpPr>
            <a:spLocks noChangeArrowheads="1"/>
          </p:cNvSpPr>
          <p:nvPr/>
        </p:nvSpPr>
        <p:spPr bwMode="auto">
          <a:xfrm>
            <a:off x="3221083" y="5625651"/>
            <a:ext cx="3279775" cy="515938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algn="ctr" fontAlgn="base">
              <a:lnSpc>
                <a:spcPct val="1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国内领先</a:t>
            </a:r>
          </a:p>
        </p:txBody>
      </p:sp>
      <p:sp>
        <p:nvSpPr>
          <p:cNvPr id="11" name="Rectangle 82"/>
          <p:cNvSpPr>
            <a:spLocks noChangeArrowheads="1"/>
          </p:cNvSpPr>
          <p:nvPr/>
        </p:nvSpPr>
        <p:spPr bwMode="auto">
          <a:xfrm>
            <a:off x="6548483" y="5625651"/>
            <a:ext cx="3279775" cy="515938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lnSpc>
                <a:spcPct val="1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行业标杆</a:t>
            </a:r>
          </a:p>
        </p:txBody>
      </p:sp>
      <p:sp>
        <p:nvSpPr>
          <p:cNvPr id="12" name="圆角矩形 62"/>
          <p:cNvSpPr/>
          <p:nvPr/>
        </p:nvSpPr>
        <p:spPr bwMode="gray">
          <a:xfrm>
            <a:off x="5831720" y="2353943"/>
            <a:ext cx="3818161" cy="769256"/>
          </a:xfrm>
          <a:prstGeom prst="roundRect">
            <a:avLst>
              <a:gd name="adj" fmla="val 346"/>
            </a:avLst>
          </a:prstGeom>
          <a:noFill/>
          <a:ln w="3175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wrap="square" lIns="32131" tIns="16065" rIns="32131" bIns="16065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285750" indent="-285750" eaLnBrk="0" hangingPunct="0">
              <a:lnSpc>
                <a:spcPct val="120000"/>
              </a:lnSpc>
              <a:buClr>
                <a:srgbClr val="44546A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1400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构建常山纺织智能织造平台，提高业务管理的效率和效益，为下一步推广奠定基础</a:t>
            </a:r>
            <a:endParaRPr lang="en-US" altLang="zh-CN" sz="1400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63"/>
          <p:cNvSpPr/>
          <p:nvPr/>
        </p:nvSpPr>
        <p:spPr bwMode="gray">
          <a:xfrm>
            <a:off x="5831721" y="3522663"/>
            <a:ext cx="3818160" cy="769256"/>
          </a:xfrm>
          <a:prstGeom prst="roundRect">
            <a:avLst>
              <a:gd name="adj" fmla="val 0"/>
            </a:avLst>
          </a:prstGeom>
          <a:noFill/>
          <a:ln w="3175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wrap="square" lIns="32131" tIns="16065" rIns="32131" bIns="16065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285750" indent="-285750" eaLnBrk="0" hangingPunct="0">
              <a:lnSpc>
                <a:spcPct val="120000"/>
              </a:lnSpc>
              <a:buClr>
                <a:srgbClr val="44546A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1400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积累一批可以复用的技术产品</a:t>
            </a:r>
            <a:r>
              <a:rPr lang="zh-CN" altLang="en-US" sz="1400" kern="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400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服务模式、专利或专有</a:t>
            </a:r>
            <a:r>
              <a:rPr lang="zh-CN" altLang="en-US" sz="1400" kern="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技术，</a:t>
            </a:r>
            <a:r>
              <a:rPr lang="zh-CN" altLang="en-US" sz="1400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支撑同行业内数字</a:t>
            </a:r>
            <a:r>
              <a:rPr lang="en-US" altLang="zh-CN" sz="1400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智能工厂的的建设</a:t>
            </a:r>
            <a:endParaRPr lang="en-US" altLang="zh-CN" sz="1400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64"/>
          <p:cNvSpPr/>
          <p:nvPr/>
        </p:nvSpPr>
        <p:spPr bwMode="gray">
          <a:xfrm>
            <a:off x="5831720" y="4616973"/>
            <a:ext cx="3818160" cy="769256"/>
          </a:xfrm>
          <a:prstGeom prst="roundRect">
            <a:avLst>
              <a:gd name="adj" fmla="val 0"/>
            </a:avLst>
          </a:prstGeom>
          <a:noFill/>
          <a:ln w="3175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wrap="square" lIns="32131" tIns="16065" rIns="32131" bIns="16065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285750" indent="-285750" eaLnBrk="0" hangingPunct="0">
              <a:lnSpc>
                <a:spcPct val="120000"/>
              </a:lnSpc>
              <a:buClr>
                <a:srgbClr val="44546A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1400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通过项目实施和推广，逐步建立行业内标准体系，包括通用基础、数据和应用标准</a:t>
            </a:r>
            <a:endParaRPr lang="en-US" altLang="zh-CN" sz="1400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65"/>
          <p:cNvSpPr/>
          <p:nvPr/>
        </p:nvSpPr>
        <p:spPr bwMode="gray">
          <a:xfrm>
            <a:off x="3438842" y="2328114"/>
            <a:ext cx="2090470" cy="739668"/>
          </a:xfrm>
          <a:prstGeom prst="roundRect">
            <a:avLst/>
          </a:prstGeom>
          <a:solidFill>
            <a:schemeClr val="accent6">
              <a:lumMod val="75000"/>
              <a:alpha val="80000"/>
            </a:schemeClr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300"/>
              </a:spcAft>
            </a:pPr>
            <a:r>
              <a:rPr lang="en-US" altLang="zh-CN" sz="16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1. 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构建智能织造平台</a:t>
            </a:r>
          </a:p>
        </p:txBody>
      </p:sp>
      <p:sp>
        <p:nvSpPr>
          <p:cNvPr id="16" name="圆角矩形 66"/>
          <p:cNvSpPr/>
          <p:nvPr/>
        </p:nvSpPr>
        <p:spPr bwMode="gray">
          <a:xfrm>
            <a:off x="3438842" y="3545335"/>
            <a:ext cx="2090470" cy="739668"/>
          </a:xfrm>
          <a:prstGeom prst="roundRect">
            <a:avLst/>
          </a:prstGeom>
          <a:solidFill>
            <a:schemeClr val="accent6">
              <a:lumMod val="75000"/>
              <a:alpha val="80000"/>
            </a:schemeClr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300"/>
              </a:spcAft>
            </a:pPr>
            <a:r>
              <a:rPr lang="en-US" altLang="zh-CN" sz="16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2. 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形成可复用产品</a:t>
            </a:r>
            <a:r>
              <a:rPr lang="zh-CN" altLang="en-US" sz="16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和部分专利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或专有技术</a:t>
            </a:r>
          </a:p>
        </p:txBody>
      </p:sp>
      <p:sp>
        <p:nvSpPr>
          <p:cNvPr id="17" name="圆角矩形 67"/>
          <p:cNvSpPr/>
          <p:nvPr/>
        </p:nvSpPr>
        <p:spPr bwMode="gray">
          <a:xfrm>
            <a:off x="3438842" y="4652340"/>
            <a:ext cx="2090470" cy="739668"/>
          </a:xfrm>
          <a:prstGeom prst="roundRect">
            <a:avLst/>
          </a:prstGeom>
          <a:solidFill>
            <a:schemeClr val="accent6">
              <a:lumMod val="75000"/>
              <a:alpha val="80000"/>
            </a:schemeClr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300"/>
              </a:spcAft>
            </a:pPr>
            <a:r>
              <a:rPr lang="en-US" altLang="zh-CN" sz="1600" b="1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3. </a:t>
            </a:r>
            <a:r>
              <a:rPr lang="zh-CN" altLang="en-US" sz="1600" b="1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提供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纺织行业标杆和参考标准</a:t>
            </a:r>
          </a:p>
        </p:txBody>
      </p:sp>
      <p:sp>
        <p:nvSpPr>
          <p:cNvPr id="18" name="Rectangle 81"/>
          <p:cNvSpPr>
            <a:spLocks noChangeArrowheads="1"/>
          </p:cNvSpPr>
          <p:nvPr/>
        </p:nvSpPr>
        <p:spPr bwMode="auto">
          <a:xfrm>
            <a:off x="3221083" y="1520079"/>
            <a:ext cx="3279775" cy="515938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  <a:headEnd/>
            <a:tailEnd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ts val="300"/>
              </a:spcAft>
            </a:pP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确定智能制造标准</a:t>
            </a:r>
          </a:p>
        </p:txBody>
      </p:sp>
      <p:sp>
        <p:nvSpPr>
          <p:cNvPr id="19" name="Rectangle 82"/>
          <p:cNvSpPr>
            <a:spLocks noChangeArrowheads="1"/>
          </p:cNvSpPr>
          <p:nvPr/>
        </p:nvSpPr>
        <p:spPr bwMode="auto">
          <a:xfrm>
            <a:off x="6548483" y="1520079"/>
            <a:ext cx="3279775" cy="515938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  <a:headEnd/>
            <a:tailEnd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ts val="300"/>
              </a:spcAft>
            </a:pP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优化智能制造管理流程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宽屏方案模板 - 智通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0 September 2009">
      <a:majorFont>
        <a:latin typeface="华文中宋"/>
        <a:ea typeface="华文中宋"/>
        <a:cs typeface=""/>
      </a:majorFont>
      <a:minorFont>
        <a:latin typeface="华文楷体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>
            <a:lumMod val="85000"/>
          </a:schemeClr>
        </a:solidFill>
        <a:ln>
          <a:noFill/>
        </a:ln>
      </a:spPr>
      <a:bodyPr lIns="180000" tIns="46800" rIns="72000" bIns="46800" anchor="ctr"/>
      <a:lstStyle>
        <a:defPPr>
          <a:defRPr sz="1800" dirty="0">
            <a:solidFill>
              <a:srgbClr val="333399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/>
        </a:ln>
      </a:spPr>
      <a:bodyPr/>
      <a:lstStyle/>
    </a:lnDef>
    <a:txDef>
      <a:spPr bwMode="auto">
        <a:noFill/>
        <a:ln>
          <a:noFill/>
        </a:ln>
      </a:spPr>
      <a:bodyPr wrap="none" rtlCol="0">
        <a:spAutoFit/>
      </a:bodyPr>
      <a:lstStyle>
        <a:defPPr>
          <a:defRPr kumimoji="1" b="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defRPr>
        </a:defPPr>
      </a:lstStyle>
    </a:tx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3004</Words>
  <Application>Microsoft Office PowerPoint</Application>
  <PresentationFormat>宽屏</PresentationFormat>
  <Paragraphs>650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3" baseType="lpstr">
      <vt:lpstr>Adidas Unity</vt:lpstr>
      <vt:lpstr>Malgun Gothic</vt:lpstr>
      <vt:lpstr>方正大黑简体</vt:lpstr>
      <vt:lpstr>黑体</vt:lpstr>
      <vt:lpstr>华文楷体</vt:lpstr>
      <vt:lpstr>华文细黑</vt:lpstr>
      <vt:lpstr>华文中宋</vt:lpstr>
      <vt:lpstr>SimSun</vt:lpstr>
      <vt:lpstr>SimSun</vt:lpstr>
      <vt:lpstr>微软雅黑</vt:lpstr>
      <vt:lpstr>Arial</vt:lpstr>
      <vt:lpstr>Calibri</vt:lpstr>
      <vt:lpstr>Raleway</vt:lpstr>
      <vt:lpstr>Times New Roman</vt:lpstr>
      <vt:lpstr>Wingdings</vt:lpstr>
      <vt:lpstr>宽屏方案模板 - 智通</vt:lpstr>
      <vt:lpstr>常山纺织智能制造试点项目</vt:lpstr>
      <vt:lpstr>内容</vt:lpstr>
      <vt:lpstr>内容</vt:lpstr>
      <vt:lpstr>PowerPoint 演示文稿</vt:lpstr>
      <vt:lpstr>PowerPoint 演示文稿</vt:lpstr>
      <vt:lpstr>PowerPoint 演示文稿</vt:lpstr>
      <vt:lpstr>内容</vt:lpstr>
      <vt:lpstr>PowerPoint 演示文稿</vt:lpstr>
      <vt:lpstr>PowerPoint 演示文稿</vt:lpstr>
      <vt:lpstr>内容</vt:lpstr>
      <vt:lpstr>PowerPoint 演示文稿</vt:lpstr>
      <vt:lpstr>PowerPoint 演示文稿</vt:lpstr>
      <vt:lpstr>PowerPoint 演示文稿</vt:lpstr>
      <vt:lpstr>内容</vt:lpstr>
      <vt:lpstr>PowerPoint 演示文稿</vt:lpstr>
      <vt:lpstr>内容</vt:lpstr>
      <vt:lpstr>PowerPoint 演示文稿</vt:lpstr>
      <vt:lpstr>内容</vt:lpstr>
      <vt:lpstr>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内容</vt:lpstr>
      <vt:lpstr>PowerPoint 演示文稿</vt:lpstr>
      <vt:lpstr>PowerPoint 演示文稿</vt:lpstr>
      <vt:lpstr>内容</vt:lpstr>
      <vt:lpstr>PowerPoint 演示文稿</vt:lpstr>
      <vt:lpstr>PowerPoint 演示文稿</vt:lpstr>
      <vt:lpstr>PowerPoint 演示文稿</vt:lpstr>
      <vt:lpstr>内容</vt:lpstr>
      <vt:lpstr>PowerPoint 演示文稿</vt:lpstr>
      <vt:lpstr>PowerPoint 演示文稿</vt:lpstr>
      <vt:lpstr>PowerPoint 演示文稿</vt:lpstr>
      <vt:lpstr>PowerPoint 演示文稿</vt:lpstr>
      <vt:lpstr>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IBM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</dc:title>
  <dc:creator>Qiao zhijun</dc:creator>
  <cp:lastModifiedBy>黄帅</cp:lastModifiedBy>
  <cp:revision>6077</cp:revision>
  <dcterms:created xsi:type="dcterms:W3CDTF">2009-05-28T20:28:00Z</dcterms:created>
  <dcterms:modified xsi:type="dcterms:W3CDTF">2018-07-21T14:11:06Z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  <property fmtid="{D5CDD505-2E9C-101B-9397-08002B2CF9AE}" pid="3" name="NXTAG2">
    <vt:lpwstr>000800200a000000000001024100</vt:lpwstr>
  </property>
</Properties>
</file>